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9" d="100"/>
          <a:sy n="109" d="100"/>
        </p:scale>
        <p:origin x="1952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5131" y="7246513"/>
            <a:ext cx="1398270" cy="299085"/>
          </a:xfrm>
          <a:custGeom>
            <a:avLst/>
            <a:gdLst/>
            <a:ahLst/>
            <a:cxnLst/>
            <a:rect l="l" t="t" r="r" b="b"/>
            <a:pathLst>
              <a:path w="1398270" h="299084">
                <a:moveTo>
                  <a:pt x="177334" y="0"/>
                </a:moveTo>
                <a:lnTo>
                  <a:pt x="128721" y="82351"/>
                </a:lnTo>
                <a:lnTo>
                  <a:pt x="226404" y="82351"/>
                </a:lnTo>
                <a:lnTo>
                  <a:pt x="177334" y="0"/>
                </a:lnTo>
                <a:close/>
              </a:path>
              <a:path w="1398270" h="299084">
                <a:moveTo>
                  <a:pt x="784650" y="75529"/>
                </a:moveTo>
                <a:lnTo>
                  <a:pt x="775992" y="75643"/>
                </a:lnTo>
                <a:lnTo>
                  <a:pt x="770309" y="78381"/>
                </a:lnTo>
                <a:lnTo>
                  <a:pt x="767233" y="84164"/>
                </a:lnTo>
                <a:lnTo>
                  <a:pt x="766396" y="93410"/>
                </a:lnTo>
                <a:lnTo>
                  <a:pt x="766852" y="129058"/>
                </a:lnTo>
                <a:lnTo>
                  <a:pt x="766852" y="240942"/>
                </a:lnTo>
                <a:lnTo>
                  <a:pt x="767552" y="245883"/>
                </a:lnTo>
                <a:lnTo>
                  <a:pt x="767765" y="251294"/>
                </a:lnTo>
                <a:lnTo>
                  <a:pt x="812731" y="251294"/>
                </a:lnTo>
                <a:lnTo>
                  <a:pt x="812731" y="75999"/>
                </a:lnTo>
                <a:lnTo>
                  <a:pt x="798177" y="75999"/>
                </a:lnTo>
                <a:lnTo>
                  <a:pt x="791352" y="75963"/>
                </a:lnTo>
                <a:lnTo>
                  <a:pt x="784650" y="75529"/>
                </a:lnTo>
                <a:close/>
              </a:path>
              <a:path w="1398270" h="299084">
                <a:moveTo>
                  <a:pt x="812731" y="75764"/>
                </a:moveTo>
                <a:lnTo>
                  <a:pt x="798177" y="75999"/>
                </a:lnTo>
                <a:lnTo>
                  <a:pt x="812731" y="75999"/>
                </a:lnTo>
                <a:lnTo>
                  <a:pt x="812731" y="75764"/>
                </a:lnTo>
                <a:close/>
              </a:path>
              <a:path w="1398270" h="299084">
                <a:moveTo>
                  <a:pt x="115143" y="158057"/>
                </a:moveTo>
                <a:lnTo>
                  <a:pt x="76913" y="168469"/>
                </a:lnTo>
                <a:lnTo>
                  <a:pt x="62863" y="191212"/>
                </a:lnTo>
                <a:lnTo>
                  <a:pt x="49069" y="214176"/>
                </a:lnTo>
                <a:lnTo>
                  <a:pt x="21910" y="260236"/>
                </a:lnTo>
                <a:lnTo>
                  <a:pt x="0" y="296942"/>
                </a:lnTo>
                <a:lnTo>
                  <a:pt x="33742" y="279886"/>
                </a:lnTo>
                <a:lnTo>
                  <a:pt x="66929" y="262324"/>
                </a:lnTo>
                <a:lnTo>
                  <a:pt x="99687" y="244364"/>
                </a:lnTo>
                <a:lnTo>
                  <a:pt x="132147" y="226118"/>
                </a:lnTo>
                <a:lnTo>
                  <a:pt x="135569" y="224237"/>
                </a:lnTo>
                <a:lnTo>
                  <a:pt x="138079" y="218117"/>
                </a:lnTo>
                <a:lnTo>
                  <a:pt x="138307" y="213646"/>
                </a:lnTo>
                <a:lnTo>
                  <a:pt x="138632" y="200374"/>
                </a:lnTo>
                <a:lnTo>
                  <a:pt x="138536" y="158351"/>
                </a:lnTo>
                <a:lnTo>
                  <a:pt x="115143" y="158057"/>
                </a:lnTo>
                <a:close/>
              </a:path>
              <a:path w="1398270" h="299084">
                <a:moveTo>
                  <a:pt x="246489" y="156969"/>
                </a:moveTo>
                <a:lnTo>
                  <a:pt x="233031" y="157987"/>
                </a:lnTo>
                <a:lnTo>
                  <a:pt x="219787" y="158586"/>
                </a:lnTo>
                <a:lnTo>
                  <a:pt x="219328" y="158586"/>
                </a:lnTo>
                <a:lnTo>
                  <a:pt x="218872" y="158822"/>
                </a:lnTo>
                <a:lnTo>
                  <a:pt x="216133" y="159530"/>
                </a:lnTo>
                <a:lnTo>
                  <a:pt x="216058" y="167764"/>
                </a:lnTo>
                <a:lnTo>
                  <a:pt x="215941" y="198541"/>
                </a:lnTo>
                <a:lnTo>
                  <a:pt x="216590" y="211294"/>
                </a:lnTo>
                <a:lnTo>
                  <a:pt x="255047" y="244331"/>
                </a:lnTo>
                <a:lnTo>
                  <a:pt x="342354" y="292706"/>
                </a:lnTo>
                <a:lnTo>
                  <a:pt x="346005" y="294824"/>
                </a:lnTo>
                <a:lnTo>
                  <a:pt x="349656" y="296471"/>
                </a:lnTo>
                <a:lnTo>
                  <a:pt x="354676" y="298824"/>
                </a:lnTo>
                <a:lnTo>
                  <a:pt x="353763" y="295765"/>
                </a:lnTo>
                <a:lnTo>
                  <a:pt x="353763" y="294589"/>
                </a:lnTo>
                <a:lnTo>
                  <a:pt x="353307" y="293883"/>
                </a:lnTo>
                <a:lnTo>
                  <a:pt x="312317" y="224628"/>
                </a:lnTo>
                <a:lnTo>
                  <a:pt x="298526" y="201647"/>
                </a:lnTo>
                <a:lnTo>
                  <a:pt x="292310" y="190117"/>
                </a:lnTo>
                <a:lnTo>
                  <a:pt x="286116" y="178235"/>
                </a:lnTo>
                <a:lnTo>
                  <a:pt x="279109" y="167764"/>
                </a:lnTo>
                <a:lnTo>
                  <a:pt x="270454" y="160471"/>
                </a:lnTo>
                <a:lnTo>
                  <a:pt x="259263" y="157231"/>
                </a:lnTo>
                <a:lnTo>
                  <a:pt x="246489" y="156969"/>
                </a:lnTo>
                <a:close/>
              </a:path>
              <a:path w="1398270" h="299084">
                <a:moveTo>
                  <a:pt x="663017" y="76940"/>
                </a:moveTo>
                <a:lnTo>
                  <a:pt x="469920" y="76940"/>
                </a:lnTo>
                <a:lnTo>
                  <a:pt x="469920" y="120706"/>
                </a:lnTo>
                <a:lnTo>
                  <a:pt x="543635" y="120706"/>
                </a:lnTo>
                <a:lnTo>
                  <a:pt x="543635" y="251765"/>
                </a:lnTo>
                <a:lnTo>
                  <a:pt x="590670" y="251765"/>
                </a:lnTo>
                <a:lnTo>
                  <a:pt x="590670" y="119530"/>
                </a:lnTo>
                <a:lnTo>
                  <a:pt x="663017" y="119530"/>
                </a:lnTo>
                <a:lnTo>
                  <a:pt x="663017" y="76940"/>
                </a:lnTo>
                <a:close/>
              </a:path>
              <a:path w="1398270" h="299084">
                <a:moveTo>
                  <a:pt x="1017537" y="75705"/>
                </a:moveTo>
                <a:lnTo>
                  <a:pt x="971245" y="75764"/>
                </a:lnTo>
                <a:lnTo>
                  <a:pt x="925023" y="75999"/>
                </a:lnTo>
                <a:lnTo>
                  <a:pt x="922042" y="75999"/>
                </a:lnTo>
                <a:lnTo>
                  <a:pt x="916809" y="80941"/>
                </a:lnTo>
                <a:lnTo>
                  <a:pt x="916566" y="83762"/>
                </a:lnTo>
                <a:lnTo>
                  <a:pt x="916109" y="92609"/>
                </a:lnTo>
                <a:lnTo>
                  <a:pt x="916109" y="120471"/>
                </a:lnTo>
                <a:lnTo>
                  <a:pt x="990525" y="120471"/>
                </a:lnTo>
                <a:lnTo>
                  <a:pt x="990525" y="251059"/>
                </a:lnTo>
                <a:lnTo>
                  <a:pt x="1037986" y="251059"/>
                </a:lnTo>
                <a:lnTo>
                  <a:pt x="1037985" y="120235"/>
                </a:lnTo>
                <a:lnTo>
                  <a:pt x="1110576" y="120235"/>
                </a:lnTo>
                <a:lnTo>
                  <a:pt x="1110576" y="75764"/>
                </a:lnTo>
                <a:lnTo>
                  <a:pt x="1017537" y="75705"/>
                </a:lnTo>
                <a:close/>
              </a:path>
              <a:path w="1398270" h="299084">
                <a:moveTo>
                  <a:pt x="1215454" y="252000"/>
                </a:moveTo>
                <a:lnTo>
                  <a:pt x="1185197" y="252000"/>
                </a:lnTo>
                <a:lnTo>
                  <a:pt x="1194479" y="252037"/>
                </a:lnTo>
                <a:lnTo>
                  <a:pt x="1203458" y="252470"/>
                </a:lnTo>
                <a:lnTo>
                  <a:pt x="1213498" y="253176"/>
                </a:lnTo>
                <a:lnTo>
                  <a:pt x="1215454" y="252000"/>
                </a:lnTo>
                <a:close/>
              </a:path>
              <a:path w="1398270" h="299084">
                <a:moveTo>
                  <a:pt x="1335502" y="131294"/>
                </a:moveTo>
                <a:lnTo>
                  <a:pt x="1281981" y="131294"/>
                </a:lnTo>
                <a:lnTo>
                  <a:pt x="1283807" y="133175"/>
                </a:lnTo>
                <a:lnTo>
                  <a:pt x="1284719" y="133645"/>
                </a:lnTo>
                <a:lnTo>
                  <a:pt x="1285176" y="134354"/>
                </a:lnTo>
                <a:lnTo>
                  <a:pt x="1326491" y="212940"/>
                </a:lnTo>
                <a:lnTo>
                  <a:pt x="1339559" y="236583"/>
                </a:lnTo>
                <a:lnTo>
                  <a:pt x="1350788" y="248558"/>
                </a:lnTo>
                <a:lnTo>
                  <a:pt x="1366471" y="252547"/>
                </a:lnTo>
                <a:lnTo>
                  <a:pt x="1392905" y="252235"/>
                </a:lnTo>
                <a:lnTo>
                  <a:pt x="1393818" y="252235"/>
                </a:lnTo>
                <a:lnTo>
                  <a:pt x="1394730" y="251765"/>
                </a:lnTo>
                <a:lnTo>
                  <a:pt x="1398138" y="251059"/>
                </a:lnTo>
                <a:lnTo>
                  <a:pt x="1395400" y="245413"/>
                </a:lnTo>
                <a:lnTo>
                  <a:pt x="1393361" y="240706"/>
                </a:lnTo>
                <a:lnTo>
                  <a:pt x="1391080" y="236236"/>
                </a:lnTo>
                <a:lnTo>
                  <a:pt x="1373843" y="204033"/>
                </a:lnTo>
                <a:lnTo>
                  <a:pt x="1356439" y="171852"/>
                </a:lnTo>
                <a:lnTo>
                  <a:pt x="1339462" y="139452"/>
                </a:lnTo>
                <a:lnTo>
                  <a:pt x="1335502" y="131294"/>
                </a:lnTo>
                <a:close/>
              </a:path>
              <a:path w="1398270" h="299084">
                <a:moveTo>
                  <a:pt x="1288971" y="74790"/>
                </a:moveTo>
                <a:lnTo>
                  <a:pt x="1251375" y="87763"/>
                </a:lnTo>
                <a:lnTo>
                  <a:pt x="1236166" y="117157"/>
                </a:lnTo>
                <a:lnTo>
                  <a:pt x="1220743" y="146441"/>
                </a:lnTo>
                <a:lnTo>
                  <a:pt x="1205234" y="175680"/>
                </a:lnTo>
                <a:lnTo>
                  <a:pt x="1164882" y="252235"/>
                </a:lnTo>
                <a:lnTo>
                  <a:pt x="1185197" y="252000"/>
                </a:lnTo>
                <a:lnTo>
                  <a:pt x="1215454" y="252000"/>
                </a:lnTo>
                <a:lnTo>
                  <a:pt x="1218974" y="249884"/>
                </a:lnTo>
                <a:lnTo>
                  <a:pt x="1223538" y="240471"/>
                </a:lnTo>
                <a:lnTo>
                  <a:pt x="1236359" y="215629"/>
                </a:lnTo>
                <a:lnTo>
                  <a:pt x="1249421" y="190853"/>
                </a:lnTo>
                <a:lnTo>
                  <a:pt x="1275805" y="141411"/>
                </a:lnTo>
                <a:lnTo>
                  <a:pt x="1277418" y="137881"/>
                </a:lnTo>
                <a:lnTo>
                  <a:pt x="1279912" y="134824"/>
                </a:lnTo>
                <a:lnTo>
                  <a:pt x="1281981" y="131294"/>
                </a:lnTo>
                <a:lnTo>
                  <a:pt x="1335502" y="131294"/>
                </a:lnTo>
                <a:lnTo>
                  <a:pt x="1323509" y="106587"/>
                </a:lnTo>
                <a:lnTo>
                  <a:pt x="1314251" y="90576"/>
                </a:lnTo>
                <a:lnTo>
                  <a:pt x="1303023" y="79970"/>
                </a:lnTo>
                <a:lnTo>
                  <a:pt x="1288971" y="74790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69134" y="7322336"/>
            <a:ext cx="198786" cy="178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40014" y="7321304"/>
            <a:ext cx="233256" cy="178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91241" y="7322219"/>
            <a:ext cx="194466" cy="175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42285" y="7367426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489"/>
                </a:lnTo>
              </a:path>
            </a:pathLst>
          </a:custGeom>
          <a:ln w="47034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45052" y="736678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50" y="0"/>
                </a:lnTo>
              </a:path>
            </a:pathLst>
          </a:custGeom>
          <a:ln w="3175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45052" y="734486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97" y="0"/>
                </a:lnTo>
              </a:path>
            </a:pathLst>
          </a:custGeom>
          <a:ln w="42540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91073" y="7403482"/>
            <a:ext cx="138734" cy="141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5131" y="7404571"/>
            <a:ext cx="138632" cy="138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41528" y="7322042"/>
            <a:ext cx="46355" cy="175895"/>
          </a:xfrm>
          <a:custGeom>
            <a:avLst/>
            <a:gdLst/>
            <a:ahLst/>
            <a:cxnLst/>
            <a:rect l="l" t="t" r="r" b="b"/>
            <a:pathLst>
              <a:path w="46355" h="175895">
                <a:moveTo>
                  <a:pt x="18254" y="0"/>
                </a:moveTo>
                <a:lnTo>
                  <a:pt x="9596" y="114"/>
                </a:lnTo>
                <a:lnTo>
                  <a:pt x="3913" y="2852"/>
                </a:lnTo>
                <a:lnTo>
                  <a:pt x="837" y="8634"/>
                </a:lnTo>
                <a:lnTo>
                  <a:pt x="0" y="17880"/>
                </a:lnTo>
                <a:lnTo>
                  <a:pt x="456" y="53528"/>
                </a:lnTo>
                <a:lnTo>
                  <a:pt x="456" y="165412"/>
                </a:lnTo>
                <a:lnTo>
                  <a:pt x="1156" y="170353"/>
                </a:lnTo>
                <a:lnTo>
                  <a:pt x="1369" y="175765"/>
                </a:lnTo>
                <a:lnTo>
                  <a:pt x="46334" y="175765"/>
                </a:lnTo>
                <a:lnTo>
                  <a:pt x="46334" y="470"/>
                </a:lnTo>
                <a:lnTo>
                  <a:pt x="31781" y="470"/>
                </a:lnTo>
                <a:lnTo>
                  <a:pt x="24956" y="433"/>
                </a:lnTo>
                <a:lnTo>
                  <a:pt x="18254" y="0"/>
                </a:lnTo>
                <a:close/>
              </a:path>
              <a:path w="46355" h="175895">
                <a:moveTo>
                  <a:pt x="46334" y="235"/>
                </a:moveTo>
                <a:lnTo>
                  <a:pt x="31781" y="470"/>
                </a:lnTo>
                <a:lnTo>
                  <a:pt x="46334" y="470"/>
                </a:lnTo>
                <a:lnTo>
                  <a:pt x="46334" y="235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03853" y="7246513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48613" y="0"/>
                </a:moveTo>
                <a:lnTo>
                  <a:pt x="0" y="82351"/>
                </a:lnTo>
                <a:lnTo>
                  <a:pt x="97683" y="82351"/>
                </a:lnTo>
                <a:lnTo>
                  <a:pt x="4861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208532"/>
            <a:ext cx="8238490" cy="0"/>
          </a:xfrm>
          <a:custGeom>
            <a:avLst/>
            <a:gdLst/>
            <a:ahLst/>
            <a:cxnLst/>
            <a:rect l="l" t="t" r="r" b="b"/>
            <a:pathLst>
              <a:path w="8238490">
                <a:moveTo>
                  <a:pt x="0" y="0"/>
                </a:moveTo>
                <a:lnTo>
                  <a:pt x="8238108" y="0"/>
                </a:lnTo>
              </a:path>
            </a:pathLst>
          </a:custGeom>
          <a:ln w="6350">
            <a:solidFill>
              <a:srgbClr val="1F87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087B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D605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47871" y="0"/>
            <a:ext cx="6510528" cy="777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087B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75131" y="7246513"/>
            <a:ext cx="1398270" cy="299085"/>
          </a:xfrm>
          <a:custGeom>
            <a:avLst/>
            <a:gdLst/>
            <a:ahLst/>
            <a:cxnLst/>
            <a:rect l="l" t="t" r="r" b="b"/>
            <a:pathLst>
              <a:path w="1398270" h="299084">
                <a:moveTo>
                  <a:pt x="177334" y="0"/>
                </a:moveTo>
                <a:lnTo>
                  <a:pt x="128721" y="82351"/>
                </a:lnTo>
                <a:lnTo>
                  <a:pt x="226404" y="82351"/>
                </a:lnTo>
                <a:lnTo>
                  <a:pt x="177334" y="0"/>
                </a:lnTo>
                <a:close/>
              </a:path>
              <a:path w="1398270" h="299084">
                <a:moveTo>
                  <a:pt x="784650" y="75529"/>
                </a:moveTo>
                <a:lnTo>
                  <a:pt x="775992" y="75643"/>
                </a:lnTo>
                <a:lnTo>
                  <a:pt x="770309" y="78381"/>
                </a:lnTo>
                <a:lnTo>
                  <a:pt x="767233" y="84164"/>
                </a:lnTo>
                <a:lnTo>
                  <a:pt x="766396" y="93410"/>
                </a:lnTo>
                <a:lnTo>
                  <a:pt x="766852" y="129058"/>
                </a:lnTo>
                <a:lnTo>
                  <a:pt x="766852" y="240942"/>
                </a:lnTo>
                <a:lnTo>
                  <a:pt x="767552" y="245883"/>
                </a:lnTo>
                <a:lnTo>
                  <a:pt x="767765" y="251294"/>
                </a:lnTo>
                <a:lnTo>
                  <a:pt x="812731" y="251294"/>
                </a:lnTo>
                <a:lnTo>
                  <a:pt x="812731" y="75999"/>
                </a:lnTo>
                <a:lnTo>
                  <a:pt x="798177" y="75999"/>
                </a:lnTo>
                <a:lnTo>
                  <a:pt x="791352" y="75963"/>
                </a:lnTo>
                <a:lnTo>
                  <a:pt x="784650" y="75529"/>
                </a:lnTo>
                <a:close/>
              </a:path>
              <a:path w="1398270" h="299084">
                <a:moveTo>
                  <a:pt x="812731" y="75764"/>
                </a:moveTo>
                <a:lnTo>
                  <a:pt x="798177" y="75999"/>
                </a:lnTo>
                <a:lnTo>
                  <a:pt x="812731" y="75999"/>
                </a:lnTo>
                <a:lnTo>
                  <a:pt x="812731" y="75764"/>
                </a:lnTo>
                <a:close/>
              </a:path>
              <a:path w="1398270" h="299084">
                <a:moveTo>
                  <a:pt x="115143" y="158057"/>
                </a:moveTo>
                <a:lnTo>
                  <a:pt x="76913" y="168469"/>
                </a:lnTo>
                <a:lnTo>
                  <a:pt x="62863" y="191212"/>
                </a:lnTo>
                <a:lnTo>
                  <a:pt x="49069" y="214176"/>
                </a:lnTo>
                <a:lnTo>
                  <a:pt x="21910" y="260236"/>
                </a:lnTo>
                <a:lnTo>
                  <a:pt x="0" y="296942"/>
                </a:lnTo>
                <a:lnTo>
                  <a:pt x="33742" y="279886"/>
                </a:lnTo>
                <a:lnTo>
                  <a:pt x="66929" y="262324"/>
                </a:lnTo>
                <a:lnTo>
                  <a:pt x="99687" y="244364"/>
                </a:lnTo>
                <a:lnTo>
                  <a:pt x="132147" y="226118"/>
                </a:lnTo>
                <a:lnTo>
                  <a:pt x="135569" y="224237"/>
                </a:lnTo>
                <a:lnTo>
                  <a:pt x="138079" y="218117"/>
                </a:lnTo>
                <a:lnTo>
                  <a:pt x="138307" y="213646"/>
                </a:lnTo>
                <a:lnTo>
                  <a:pt x="138632" y="200374"/>
                </a:lnTo>
                <a:lnTo>
                  <a:pt x="138536" y="158351"/>
                </a:lnTo>
                <a:lnTo>
                  <a:pt x="115143" y="158057"/>
                </a:lnTo>
                <a:close/>
              </a:path>
              <a:path w="1398270" h="299084">
                <a:moveTo>
                  <a:pt x="246489" y="156969"/>
                </a:moveTo>
                <a:lnTo>
                  <a:pt x="233031" y="157987"/>
                </a:lnTo>
                <a:lnTo>
                  <a:pt x="219787" y="158586"/>
                </a:lnTo>
                <a:lnTo>
                  <a:pt x="219328" y="158586"/>
                </a:lnTo>
                <a:lnTo>
                  <a:pt x="218872" y="158822"/>
                </a:lnTo>
                <a:lnTo>
                  <a:pt x="216133" y="159530"/>
                </a:lnTo>
                <a:lnTo>
                  <a:pt x="216058" y="167764"/>
                </a:lnTo>
                <a:lnTo>
                  <a:pt x="215941" y="198541"/>
                </a:lnTo>
                <a:lnTo>
                  <a:pt x="216590" y="211294"/>
                </a:lnTo>
                <a:lnTo>
                  <a:pt x="255047" y="244331"/>
                </a:lnTo>
                <a:lnTo>
                  <a:pt x="342354" y="292706"/>
                </a:lnTo>
                <a:lnTo>
                  <a:pt x="346005" y="294824"/>
                </a:lnTo>
                <a:lnTo>
                  <a:pt x="349656" y="296471"/>
                </a:lnTo>
                <a:lnTo>
                  <a:pt x="354676" y="298824"/>
                </a:lnTo>
                <a:lnTo>
                  <a:pt x="353763" y="295765"/>
                </a:lnTo>
                <a:lnTo>
                  <a:pt x="353763" y="294589"/>
                </a:lnTo>
                <a:lnTo>
                  <a:pt x="353307" y="293883"/>
                </a:lnTo>
                <a:lnTo>
                  <a:pt x="312317" y="224628"/>
                </a:lnTo>
                <a:lnTo>
                  <a:pt x="298526" y="201647"/>
                </a:lnTo>
                <a:lnTo>
                  <a:pt x="292310" y="190117"/>
                </a:lnTo>
                <a:lnTo>
                  <a:pt x="286116" y="178235"/>
                </a:lnTo>
                <a:lnTo>
                  <a:pt x="279109" y="167764"/>
                </a:lnTo>
                <a:lnTo>
                  <a:pt x="270454" y="160471"/>
                </a:lnTo>
                <a:lnTo>
                  <a:pt x="259263" y="157231"/>
                </a:lnTo>
                <a:lnTo>
                  <a:pt x="246489" y="156969"/>
                </a:lnTo>
                <a:close/>
              </a:path>
              <a:path w="1398270" h="299084">
                <a:moveTo>
                  <a:pt x="663017" y="76940"/>
                </a:moveTo>
                <a:lnTo>
                  <a:pt x="469920" y="76940"/>
                </a:lnTo>
                <a:lnTo>
                  <a:pt x="469920" y="120706"/>
                </a:lnTo>
                <a:lnTo>
                  <a:pt x="543635" y="120706"/>
                </a:lnTo>
                <a:lnTo>
                  <a:pt x="543635" y="251765"/>
                </a:lnTo>
                <a:lnTo>
                  <a:pt x="590670" y="251765"/>
                </a:lnTo>
                <a:lnTo>
                  <a:pt x="590670" y="119530"/>
                </a:lnTo>
                <a:lnTo>
                  <a:pt x="663017" y="119530"/>
                </a:lnTo>
                <a:lnTo>
                  <a:pt x="663017" y="76940"/>
                </a:lnTo>
                <a:close/>
              </a:path>
              <a:path w="1398270" h="299084">
                <a:moveTo>
                  <a:pt x="1017537" y="75705"/>
                </a:moveTo>
                <a:lnTo>
                  <a:pt x="971245" y="75764"/>
                </a:lnTo>
                <a:lnTo>
                  <a:pt x="925023" y="75999"/>
                </a:lnTo>
                <a:lnTo>
                  <a:pt x="922042" y="75999"/>
                </a:lnTo>
                <a:lnTo>
                  <a:pt x="916809" y="80941"/>
                </a:lnTo>
                <a:lnTo>
                  <a:pt x="916566" y="83762"/>
                </a:lnTo>
                <a:lnTo>
                  <a:pt x="916109" y="92609"/>
                </a:lnTo>
                <a:lnTo>
                  <a:pt x="916109" y="120471"/>
                </a:lnTo>
                <a:lnTo>
                  <a:pt x="990525" y="120471"/>
                </a:lnTo>
                <a:lnTo>
                  <a:pt x="990525" y="251059"/>
                </a:lnTo>
                <a:lnTo>
                  <a:pt x="1037986" y="251059"/>
                </a:lnTo>
                <a:lnTo>
                  <a:pt x="1037985" y="120235"/>
                </a:lnTo>
                <a:lnTo>
                  <a:pt x="1110576" y="120235"/>
                </a:lnTo>
                <a:lnTo>
                  <a:pt x="1110576" y="75764"/>
                </a:lnTo>
                <a:lnTo>
                  <a:pt x="1017537" y="75705"/>
                </a:lnTo>
                <a:close/>
              </a:path>
              <a:path w="1398270" h="299084">
                <a:moveTo>
                  <a:pt x="1215454" y="252000"/>
                </a:moveTo>
                <a:lnTo>
                  <a:pt x="1185197" y="252000"/>
                </a:lnTo>
                <a:lnTo>
                  <a:pt x="1194479" y="252037"/>
                </a:lnTo>
                <a:lnTo>
                  <a:pt x="1203458" y="252470"/>
                </a:lnTo>
                <a:lnTo>
                  <a:pt x="1213498" y="253176"/>
                </a:lnTo>
                <a:lnTo>
                  <a:pt x="1215454" y="252000"/>
                </a:lnTo>
                <a:close/>
              </a:path>
              <a:path w="1398270" h="299084">
                <a:moveTo>
                  <a:pt x="1335502" y="131294"/>
                </a:moveTo>
                <a:lnTo>
                  <a:pt x="1281981" y="131294"/>
                </a:lnTo>
                <a:lnTo>
                  <a:pt x="1283807" y="133175"/>
                </a:lnTo>
                <a:lnTo>
                  <a:pt x="1284719" y="133645"/>
                </a:lnTo>
                <a:lnTo>
                  <a:pt x="1285176" y="134354"/>
                </a:lnTo>
                <a:lnTo>
                  <a:pt x="1326491" y="212940"/>
                </a:lnTo>
                <a:lnTo>
                  <a:pt x="1339559" y="236583"/>
                </a:lnTo>
                <a:lnTo>
                  <a:pt x="1350788" y="248558"/>
                </a:lnTo>
                <a:lnTo>
                  <a:pt x="1366471" y="252547"/>
                </a:lnTo>
                <a:lnTo>
                  <a:pt x="1392905" y="252235"/>
                </a:lnTo>
                <a:lnTo>
                  <a:pt x="1393818" y="252235"/>
                </a:lnTo>
                <a:lnTo>
                  <a:pt x="1394730" y="251765"/>
                </a:lnTo>
                <a:lnTo>
                  <a:pt x="1398138" y="251059"/>
                </a:lnTo>
                <a:lnTo>
                  <a:pt x="1395400" y="245413"/>
                </a:lnTo>
                <a:lnTo>
                  <a:pt x="1393361" y="240706"/>
                </a:lnTo>
                <a:lnTo>
                  <a:pt x="1391080" y="236236"/>
                </a:lnTo>
                <a:lnTo>
                  <a:pt x="1373843" y="204033"/>
                </a:lnTo>
                <a:lnTo>
                  <a:pt x="1356439" y="171852"/>
                </a:lnTo>
                <a:lnTo>
                  <a:pt x="1339462" y="139452"/>
                </a:lnTo>
                <a:lnTo>
                  <a:pt x="1335502" y="131294"/>
                </a:lnTo>
                <a:close/>
              </a:path>
              <a:path w="1398270" h="299084">
                <a:moveTo>
                  <a:pt x="1288971" y="74790"/>
                </a:moveTo>
                <a:lnTo>
                  <a:pt x="1251375" y="87763"/>
                </a:lnTo>
                <a:lnTo>
                  <a:pt x="1236166" y="117157"/>
                </a:lnTo>
                <a:lnTo>
                  <a:pt x="1220743" y="146441"/>
                </a:lnTo>
                <a:lnTo>
                  <a:pt x="1205234" y="175680"/>
                </a:lnTo>
                <a:lnTo>
                  <a:pt x="1164882" y="252235"/>
                </a:lnTo>
                <a:lnTo>
                  <a:pt x="1185197" y="252000"/>
                </a:lnTo>
                <a:lnTo>
                  <a:pt x="1215454" y="252000"/>
                </a:lnTo>
                <a:lnTo>
                  <a:pt x="1218974" y="249884"/>
                </a:lnTo>
                <a:lnTo>
                  <a:pt x="1223538" y="240471"/>
                </a:lnTo>
                <a:lnTo>
                  <a:pt x="1236359" y="215629"/>
                </a:lnTo>
                <a:lnTo>
                  <a:pt x="1249421" y="190853"/>
                </a:lnTo>
                <a:lnTo>
                  <a:pt x="1275805" y="141411"/>
                </a:lnTo>
                <a:lnTo>
                  <a:pt x="1277418" y="137881"/>
                </a:lnTo>
                <a:lnTo>
                  <a:pt x="1279912" y="134824"/>
                </a:lnTo>
                <a:lnTo>
                  <a:pt x="1281981" y="131294"/>
                </a:lnTo>
                <a:lnTo>
                  <a:pt x="1335502" y="131294"/>
                </a:lnTo>
                <a:lnTo>
                  <a:pt x="1323509" y="106587"/>
                </a:lnTo>
                <a:lnTo>
                  <a:pt x="1314251" y="90576"/>
                </a:lnTo>
                <a:lnTo>
                  <a:pt x="1303023" y="79970"/>
                </a:lnTo>
                <a:lnTo>
                  <a:pt x="1288971" y="74790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169134" y="7322336"/>
            <a:ext cx="198786" cy="178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40014" y="7321304"/>
            <a:ext cx="233256" cy="178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91241" y="7322219"/>
            <a:ext cx="194466" cy="175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42285" y="7367426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489"/>
                </a:lnTo>
              </a:path>
            </a:pathLst>
          </a:custGeom>
          <a:ln w="47034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45052" y="736678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50" y="0"/>
                </a:lnTo>
              </a:path>
            </a:pathLst>
          </a:custGeom>
          <a:ln w="3175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45052" y="734486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97" y="0"/>
                </a:lnTo>
              </a:path>
            </a:pathLst>
          </a:custGeom>
          <a:ln w="42540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91073" y="7403482"/>
            <a:ext cx="138734" cy="141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5131" y="7404571"/>
            <a:ext cx="138632" cy="138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41528" y="7322042"/>
            <a:ext cx="46355" cy="175895"/>
          </a:xfrm>
          <a:custGeom>
            <a:avLst/>
            <a:gdLst/>
            <a:ahLst/>
            <a:cxnLst/>
            <a:rect l="l" t="t" r="r" b="b"/>
            <a:pathLst>
              <a:path w="46355" h="175895">
                <a:moveTo>
                  <a:pt x="18254" y="0"/>
                </a:moveTo>
                <a:lnTo>
                  <a:pt x="9596" y="114"/>
                </a:lnTo>
                <a:lnTo>
                  <a:pt x="3913" y="2852"/>
                </a:lnTo>
                <a:lnTo>
                  <a:pt x="837" y="8634"/>
                </a:lnTo>
                <a:lnTo>
                  <a:pt x="0" y="17880"/>
                </a:lnTo>
                <a:lnTo>
                  <a:pt x="456" y="53528"/>
                </a:lnTo>
                <a:lnTo>
                  <a:pt x="456" y="165412"/>
                </a:lnTo>
                <a:lnTo>
                  <a:pt x="1156" y="170353"/>
                </a:lnTo>
                <a:lnTo>
                  <a:pt x="1369" y="175765"/>
                </a:lnTo>
                <a:lnTo>
                  <a:pt x="46334" y="175765"/>
                </a:lnTo>
                <a:lnTo>
                  <a:pt x="46334" y="470"/>
                </a:lnTo>
                <a:lnTo>
                  <a:pt x="31781" y="470"/>
                </a:lnTo>
                <a:lnTo>
                  <a:pt x="24956" y="433"/>
                </a:lnTo>
                <a:lnTo>
                  <a:pt x="18254" y="0"/>
                </a:lnTo>
                <a:close/>
              </a:path>
              <a:path w="46355" h="175895">
                <a:moveTo>
                  <a:pt x="46334" y="235"/>
                </a:moveTo>
                <a:lnTo>
                  <a:pt x="31781" y="470"/>
                </a:lnTo>
                <a:lnTo>
                  <a:pt x="46334" y="470"/>
                </a:lnTo>
                <a:lnTo>
                  <a:pt x="46334" y="235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03853" y="7246513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48613" y="0"/>
                </a:moveTo>
                <a:lnTo>
                  <a:pt x="0" y="82351"/>
                </a:lnTo>
                <a:lnTo>
                  <a:pt x="97683" y="82351"/>
                </a:lnTo>
                <a:lnTo>
                  <a:pt x="4861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1208532"/>
            <a:ext cx="8238490" cy="0"/>
          </a:xfrm>
          <a:custGeom>
            <a:avLst/>
            <a:gdLst/>
            <a:ahLst/>
            <a:cxnLst/>
            <a:rect l="l" t="t" r="r" b="b"/>
            <a:pathLst>
              <a:path w="8238490">
                <a:moveTo>
                  <a:pt x="0" y="0"/>
                </a:moveTo>
                <a:lnTo>
                  <a:pt x="8238108" y="0"/>
                </a:lnTo>
              </a:path>
            </a:pathLst>
          </a:custGeom>
          <a:ln w="6350">
            <a:solidFill>
              <a:srgbClr val="1F87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087B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399" cy="777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582923"/>
            <a:ext cx="6779514" cy="29055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802382"/>
            <a:ext cx="6503034" cy="2409825"/>
          </a:xfrm>
          <a:custGeom>
            <a:avLst/>
            <a:gdLst/>
            <a:ahLst/>
            <a:cxnLst/>
            <a:rect l="l" t="t" r="r" b="b"/>
            <a:pathLst>
              <a:path w="6503034" h="2409825">
                <a:moveTo>
                  <a:pt x="0" y="0"/>
                </a:moveTo>
                <a:lnTo>
                  <a:pt x="0" y="2394989"/>
                </a:lnTo>
                <a:lnTo>
                  <a:pt x="5127625" y="2409441"/>
                </a:lnTo>
                <a:lnTo>
                  <a:pt x="6502908" y="3934"/>
                </a:lnTo>
                <a:lnTo>
                  <a:pt x="0" y="0"/>
                </a:lnTo>
                <a:close/>
              </a:path>
            </a:pathLst>
          </a:custGeom>
          <a:solidFill>
            <a:srgbClr val="1F87BC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53611" y="4149852"/>
            <a:ext cx="1638300" cy="27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3788" y="602996"/>
            <a:ext cx="8370823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2087B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595" y="3104367"/>
            <a:ext cx="5350510" cy="2345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D605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2066" y="7379239"/>
            <a:ext cx="140970" cy="17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tanminingcorp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sedar.com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5.png"/><Relationship Id="rId4" Type="http://schemas.openxmlformats.org/officeDocument/2006/relationships/image" Target="../media/image2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4.png"/><Relationship Id="rId12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jpg"/><Relationship Id="rId7" Type="http://schemas.openxmlformats.org/officeDocument/2006/relationships/image" Target="../media/image4.png"/><Relationship Id="rId12" Type="http://schemas.openxmlformats.org/officeDocument/2006/relationships/image" Target="../media/image3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34.jpg"/><Relationship Id="rId5" Type="http://schemas.openxmlformats.org/officeDocument/2006/relationships/image" Target="../media/image2.png"/><Relationship Id="rId10" Type="http://schemas.openxmlformats.org/officeDocument/2006/relationships/image" Target="../media/image33.jp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0"/>
            <a:ext cx="10058399" cy="7767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13276" y="0"/>
            <a:ext cx="5932932" cy="7772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058399" cy="2616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40467"/>
            <a:ext cx="6752082" cy="2993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059938"/>
            <a:ext cx="6475730" cy="2498090"/>
          </a:xfrm>
          <a:custGeom>
            <a:avLst/>
            <a:gdLst/>
            <a:ahLst/>
            <a:cxnLst/>
            <a:rect l="l" t="t" r="r" b="b"/>
            <a:pathLst>
              <a:path w="6475730" h="2498090">
                <a:moveTo>
                  <a:pt x="0" y="0"/>
                </a:moveTo>
                <a:lnTo>
                  <a:pt x="0" y="2497803"/>
                </a:lnTo>
                <a:lnTo>
                  <a:pt x="4905883" y="2481602"/>
                </a:lnTo>
                <a:lnTo>
                  <a:pt x="6475476" y="4061"/>
                </a:lnTo>
                <a:lnTo>
                  <a:pt x="0" y="0"/>
                </a:lnTo>
                <a:close/>
              </a:path>
            </a:pathLst>
          </a:custGeom>
          <a:solidFill>
            <a:srgbClr val="1F87BC">
              <a:alpha val="6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9722" y="4354067"/>
            <a:ext cx="12700" cy="1964689"/>
          </a:xfrm>
          <a:custGeom>
            <a:avLst/>
            <a:gdLst/>
            <a:ahLst/>
            <a:cxnLst/>
            <a:rect l="l" t="t" r="r" b="b"/>
            <a:pathLst>
              <a:path w="12700" h="1964689">
                <a:moveTo>
                  <a:pt x="0" y="1964690"/>
                </a:moveTo>
                <a:lnTo>
                  <a:pt x="12700" y="1964690"/>
                </a:lnTo>
                <a:lnTo>
                  <a:pt x="12700" y="0"/>
                </a:lnTo>
                <a:lnTo>
                  <a:pt x="0" y="0"/>
                </a:lnTo>
                <a:lnTo>
                  <a:pt x="0" y="1964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072" y="659891"/>
            <a:ext cx="3316224" cy="563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6978" y="4226178"/>
            <a:ext cx="454660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5" dirty="0">
                <a:solidFill>
                  <a:srgbClr val="FFFFFF"/>
                </a:solidFill>
                <a:latin typeface="Verdana"/>
                <a:cs typeface="Verdana"/>
              </a:rPr>
              <a:t>BUILT </a:t>
            </a:r>
            <a:r>
              <a:rPr sz="3100" b="1" spc="-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31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Verdana"/>
                <a:cs typeface="Verdana"/>
              </a:rPr>
              <a:t>GROWTH</a:t>
            </a:r>
            <a:endParaRPr sz="31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6072" y="4925567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>
                <a:moveTo>
                  <a:pt x="0" y="0"/>
                </a:moveTo>
                <a:lnTo>
                  <a:pt x="4990592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9722" y="4354067"/>
            <a:ext cx="12700" cy="1964689"/>
          </a:xfrm>
          <a:custGeom>
            <a:avLst/>
            <a:gdLst/>
            <a:ahLst/>
            <a:cxnLst/>
            <a:rect l="l" t="t" r="r" b="b"/>
            <a:pathLst>
              <a:path w="12700" h="1964689">
                <a:moveTo>
                  <a:pt x="0" y="1964690"/>
                </a:moveTo>
                <a:lnTo>
                  <a:pt x="12700" y="1964690"/>
                </a:lnTo>
                <a:lnTo>
                  <a:pt x="12700" y="0"/>
                </a:lnTo>
                <a:lnTo>
                  <a:pt x="0" y="0"/>
                </a:lnTo>
                <a:lnTo>
                  <a:pt x="0" y="1964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61187" y="5095113"/>
            <a:ext cx="3580129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 PROVEN TEAM DRIVEN BY</a:t>
            </a:r>
            <a:r>
              <a:rPr sz="1400" b="1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VALUE 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COMMITTED TO</a:t>
            </a:r>
            <a:r>
              <a:rPr sz="1400" b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Verdana"/>
                <a:cs typeface="Verdana"/>
              </a:rPr>
              <a:t>EXCELLENCE</a:t>
            </a:r>
            <a:endParaRPr sz="1400">
              <a:latin typeface="Verdana"/>
              <a:cs typeface="Verdana"/>
            </a:endParaRPr>
          </a:p>
          <a:p>
            <a:pPr marL="31750">
              <a:lnSpc>
                <a:spcPct val="100000"/>
              </a:lnSpc>
              <a:spcBef>
                <a:spcPts val="715"/>
              </a:spcBef>
            </a:pP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TSX:</a:t>
            </a:r>
            <a:r>
              <a:rPr sz="1600" b="1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Verdana"/>
                <a:cs typeface="Verdana"/>
              </a:rPr>
              <a:t>December</a:t>
            </a:r>
            <a:r>
              <a:rPr sz="13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Verdana"/>
                <a:cs typeface="Verdana"/>
              </a:rPr>
              <a:t>2021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79947" y="4558284"/>
            <a:ext cx="3977640" cy="2474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788" y="602996"/>
            <a:ext cx="27711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Heavy</a:t>
            </a:r>
            <a:r>
              <a:rPr spc="-35" dirty="0"/>
              <a:t> </a:t>
            </a:r>
            <a:r>
              <a:rPr spc="-10" dirty="0"/>
              <a:t>Equipment</a:t>
            </a:r>
          </a:p>
        </p:txBody>
      </p:sp>
      <p:sp>
        <p:nvSpPr>
          <p:cNvPr id="4" name="object 4"/>
          <p:cNvSpPr/>
          <p:nvPr/>
        </p:nvSpPr>
        <p:spPr>
          <a:xfrm>
            <a:off x="5704332" y="1304544"/>
            <a:ext cx="3963923" cy="2700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811" y="1304544"/>
            <a:ext cx="5163312" cy="2700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572" y="4844796"/>
            <a:ext cx="3767328" cy="2215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94045" y="3986021"/>
            <a:ext cx="2305685" cy="62547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2320"/>
              </a:lnSpc>
              <a:spcBef>
                <a:spcPts val="245"/>
              </a:spcBef>
            </a:pPr>
            <a:r>
              <a:rPr sz="2000" dirty="0">
                <a:latin typeface="Calibri"/>
                <a:cs typeface="Calibri"/>
              </a:rPr>
              <a:t>1 - </a:t>
            </a:r>
            <a:r>
              <a:rPr sz="2000" spc="-20" dirty="0">
                <a:latin typeface="Calibri"/>
                <a:cs typeface="Calibri"/>
              </a:rPr>
              <a:t>Excavator </a:t>
            </a:r>
            <a:r>
              <a:rPr sz="2000" dirty="0">
                <a:latin typeface="Calibri"/>
                <a:cs typeface="Calibri"/>
              </a:rPr>
              <a:t>– 5 cu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yd  </a:t>
            </a:r>
            <a:r>
              <a:rPr sz="2000" dirty="0">
                <a:latin typeface="Calibri"/>
                <a:cs typeface="Calibri"/>
              </a:rPr>
              <a:t>1 - </a:t>
            </a:r>
            <a:r>
              <a:rPr sz="2000" spc="-5" dirty="0">
                <a:latin typeface="Calibri"/>
                <a:cs typeface="Calibri"/>
              </a:rPr>
              <a:t>Surface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Drill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648" y="3852773"/>
            <a:ext cx="2453005" cy="953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035" marR="5080" indent="-140970">
              <a:lnSpc>
                <a:spcPct val="1523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3 - </a:t>
            </a:r>
            <a:r>
              <a:rPr sz="2000" spc="-5" dirty="0">
                <a:latin typeface="Calibri"/>
                <a:cs typeface="Calibri"/>
              </a:rPr>
              <a:t>Haul </a:t>
            </a:r>
            <a:r>
              <a:rPr sz="2000" spc="-25" dirty="0">
                <a:latin typeface="Calibri"/>
                <a:cs typeface="Calibri"/>
              </a:rPr>
              <a:t>Trucks </a:t>
            </a:r>
            <a:r>
              <a:rPr sz="2000" dirty="0">
                <a:latin typeface="Calibri"/>
                <a:cs typeface="Calibri"/>
              </a:rPr>
              <a:t>– 45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65" dirty="0">
                <a:latin typeface="Calibri"/>
                <a:cs typeface="Calibri"/>
              </a:rPr>
              <a:t>Ton  </a:t>
            </a:r>
            <a:r>
              <a:rPr sz="2000" dirty="0">
                <a:latin typeface="Calibri"/>
                <a:cs typeface="Calibri"/>
              </a:rPr>
              <a:t>1 – </a:t>
            </a:r>
            <a:r>
              <a:rPr sz="2000" spc="-5" dirty="0">
                <a:latin typeface="Calibri"/>
                <a:cs typeface="Calibri"/>
              </a:rPr>
              <a:t>D8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Dozer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69408" y="7322819"/>
            <a:ext cx="4010025" cy="247015"/>
          </a:xfrm>
          <a:custGeom>
            <a:avLst/>
            <a:gdLst/>
            <a:ahLst/>
            <a:cxnLst/>
            <a:rect l="l" t="t" r="r" b="b"/>
            <a:pathLst>
              <a:path w="4010025" h="247015">
                <a:moveTo>
                  <a:pt x="0" y="246887"/>
                </a:moveTo>
                <a:lnTo>
                  <a:pt x="4009643" y="246887"/>
                </a:lnTo>
                <a:lnTo>
                  <a:pt x="4009643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1F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306181" y="7356684"/>
            <a:ext cx="79375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SPHAL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spc="-10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788" y="602996"/>
            <a:ext cx="25107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Pump </a:t>
            </a:r>
            <a:r>
              <a:rPr spc="-10" dirty="0"/>
              <a:t>House</a:t>
            </a:r>
            <a:r>
              <a:rPr spc="-65" dirty="0"/>
              <a:t> </a:t>
            </a:r>
            <a:r>
              <a:rPr spc="-5" dirty="0"/>
              <a:t>Pit</a:t>
            </a:r>
          </a:p>
        </p:txBody>
      </p:sp>
      <p:sp>
        <p:nvSpPr>
          <p:cNvPr id="3" name="object 3"/>
          <p:cNvSpPr/>
          <p:nvPr/>
        </p:nvSpPr>
        <p:spPr>
          <a:xfrm>
            <a:off x="5169408" y="7322819"/>
            <a:ext cx="4010025" cy="247015"/>
          </a:xfrm>
          <a:custGeom>
            <a:avLst/>
            <a:gdLst/>
            <a:ahLst/>
            <a:cxnLst/>
            <a:rect l="l" t="t" r="r" b="b"/>
            <a:pathLst>
              <a:path w="4010025" h="247015">
                <a:moveTo>
                  <a:pt x="0" y="246887"/>
                </a:moveTo>
                <a:lnTo>
                  <a:pt x="4009643" y="246887"/>
                </a:lnTo>
                <a:lnTo>
                  <a:pt x="4009643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1F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0936" y="1254252"/>
            <a:ext cx="8796528" cy="5870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06181" y="7356684"/>
            <a:ext cx="79375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SPHAL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spc="-10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788" y="602996"/>
            <a:ext cx="26517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Positive</a:t>
            </a:r>
            <a:r>
              <a:rPr spc="-70" dirty="0"/>
              <a:t> </a:t>
            </a:r>
            <a:r>
              <a:rPr spc="-5" dirty="0"/>
              <a:t>Impacts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3788" y="1425955"/>
            <a:ext cx="8293100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Verdana"/>
                <a:cs typeface="Verdana"/>
              </a:rPr>
              <a:t>Building of </a:t>
            </a:r>
            <a:r>
              <a:rPr sz="1300" spc="-35" dirty="0">
                <a:latin typeface="Verdana"/>
                <a:cs typeface="Verdana"/>
              </a:rPr>
              <a:t>LVTAC </a:t>
            </a:r>
            <a:r>
              <a:rPr sz="1300" spc="-5" dirty="0">
                <a:latin typeface="Verdana"/>
                <a:cs typeface="Verdana"/>
              </a:rPr>
              <a:t>is aimed at not having surface </a:t>
            </a:r>
            <a:r>
              <a:rPr sz="1300" spc="-10" dirty="0">
                <a:latin typeface="Verdana"/>
                <a:cs typeface="Verdana"/>
              </a:rPr>
              <a:t>dump </a:t>
            </a:r>
            <a:r>
              <a:rPr sz="1300" spc="-5" dirty="0">
                <a:latin typeface="Verdana"/>
                <a:cs typeface="Verdana"/>
              </a:rPr>
              <a:t>trucks on </a:t>
            </a:r>
            <a:r>
              <a:rPr sz="1300" spc="-10" dirty="0">
                <a:latin typeface="Verdana"/>
                <a:cs typeface="Verdana"/>
              </a:rPr>
              <a:t>Pump </a:t>
            </a:r>
            <a:r>
              <a:rPr sz="1300" spc="-5" dirty="0">
                <a:latin typeface="Verdana"/>
                <a:cs typeface="Verdana"/>
              </a:rPr>
              <a:t>house road and</a:t>
            </a:r>
            <a:r>
              <a:rPr sz="1300" spc="39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state</a:t>
            </a:r>
            <a:endParaRPr sz="1300">
              <a:latin typeface="Verdana"/>
              <a:cs typeface="Verdana"/>
            </a:endParaRPr>
          </a:p>
          <a:p>
            <a:pPr marL="190500">
              <a:lnSpc>
                <a:spcPct val="100000"/>
              </a:lnSpc>
            </a:pPr>
            <a:r>
              <a:rPr sz="1300" spc="-10" dirty="0">
                <a:latin typeface="Verdana"/>
                <a:cs typeface="Verdana"/>
              </a:rPr>
              <a:t>highways, </a:t>
            </a:r>
            <a:r>
              <a:rPr sz="1300" spc="-5" dirty="0">
                <a:latin typeface="Verdana"/>
                <a:cs typeface="Verdana"/>
              </a:rPr>
              <a:t>safer and less road</a:t>
            </a:r>
            <a:r>
              <a:rPr sz="1300" spc="1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maintenance.</a:t>
            </a:r>
            <a:endParaRPr sz="1300">
              <a:latin typeface="Verdana"/>
              <a:cs typeface="Verdana"/>
            </a:endParaRPr>
          </a:p>
          <a:p>
            <a:pPr marL="190500" marR="5080" indent="-1778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Verdana"/>
                <a:cs typeface="Verdana"/>
              </a:rPr>
              <a:t>Annual payroll that is </a:t>
            </a:r>
            <a:r>
              <a:rPr sz="1300" spc="-10" dirty="0">
                <a:latin typeface="Verdana"/>
                <a:cs typeface="Verdana"/>
              </a:rPr>
              <a:t>put back </a:t>
            </a:r>
            <a:r>
              <a:rPr sz="1300" spc="-5" dirty="0">
                <a:latin typeface="Verdana"/>
                <a:cs typeface="Verdana"/>
              </a:rPr>
              <a:t>into our </a:t>
            </a:r>
            <a:r>
              <a:rPr sz="1300" spc="-10" dirty="0">
                <a:latin typeface="Verdana"/>
                <a:cs typeface="Verdana"/>
              </a:rPr>
              <a:t>community </a:t>
            </a:r>
            <a:r>
              <a:rPr sz="1300" spc="-5" dirty="0">
                <a:latin typeface="Verdana"/>
                <a:cs typeface="Verdana"/>
              </a:rPr>
              <a:t>= currently </a:t>
            </a:r>
            <a:r>
              <a:rPr sz="1300" spc="-10" dirty="0">
                <a:latin typeface="Verdana"/>
                <a:cs typeface="Verdana"/>
              </a:rPr>
              <a:t>employ </a:t>
            </a:r>
            <a:r>
              <a:rPr sz="1300" spc="-5" dirty="0">
                <a:latin typeface="Verdana"/>
                <a:cs typeface="Verdana"/>
              </a:rPr>
              <a:t>127 </a:t>
            </a:r>
            <a:r>
              <a:rPr sz="1300" spc="-10" dirty="0">
                <a:latin typeface="Verdana"/>
                <a:cs typeface="Verdana"/>
              </a:rPr>
              <a:t>employees </a:t>
            </a:r>
            <a:r>
              <a:rPr sz="1300" spc="-5" dirty="0">
                <a:latin typeface="Verdana"/>
                <a:cs typeface="Verdana"/>
              </a:rPr>
              <a:t>with good  </a:t>
            </a:r>
            <a:r>
              <a:rPr sz="1300" spc="-40" dirty="0">
                <a:latin typeface="Verdana"/>
                <a:cs typeface="Verdana"/>
              </a:rPr>
              <a:t>pay, </a:t>
            </a:r>
            <a:r>
              <a:rPr sz="1300" spc="-5" dirty="0">
                <a:latin typeface="Verdana"/>
                <a:cs typeface="Verdana"/>
              </a:rPr>
              <a:t>benefits, etc. </a:t>
            </a:r>
            <a:r>
              <a:rPr sz="1300" spc="-10" dirty="0">
                <a:latin typeface="Verdana"/>
                <a:cs typeface="Verdana"/>
              </a:rPr>
              <a:t>Positive </a:t>
            </a:r>
            <a:r>
              <a:rPr sz="1300" spc="-5" dirty="0">
                <a:latin typeface="Verdana"/>
                <a:cs typeface="Verdana"/>
              </a:rPr>
              <a:t>on families, housing, </a:t>
            </a:r>
            <a:r>
              <a:rPr sz="1300" spc="-10" dirty="0">
                <a:latin typeface="Verdana"/>
                <a:cs typeface="Verdana"/>
              </a:rPr>
              <a:t>shopping, </a:t>
            </a:r>
            <a:r>
              <a:rPr sz="1300" spc="-5" dirty="0">
                <a:latin typeface="Verdana"/>
                <a:cs typeface="Verdana"/>
              </a:rPr>
              <a:t>stores, restaurants,</a:t>
            </a:r>
            <a:r>
              <a:rPr sz="1300" spc="35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etc</a:t>
            </a:r>
            <a:endParaRPr sz="13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Verdana"/>
                <a:cs typeface="Verdana"/>
              </a:rPr>
              <a:t>Entire </a:t>
            </a:r>
            <a:r>
              <a:rPr sz="1300" spc="-10" dirty="0">
                <a:latin typeface="Verdana"/>
                <a:cs typeface="Verdana"/>
              </a:rPr>
              <a:t>project </a:t>
            </a:r>
            <a:r>
              <a:rPr sz="1300" spc="-5" dirty="0">
                <a:latin typeface="Verdana"/>
                <a:cs typeface="Verdana"/>
              </a:rPr>
              <a:t>is run by a female </a:t>
            </a:r>
            <a:r>
              <a:rPr sz="1300" spc="-30" dirty="0">
                <a:latin typeface="Verdana"/>
                <a:cs typeface="Verdana"/>
              </a:rPr>
              <a:t>engineer, </a:t>
            </a:r>
            <a:r>
              <a:rPr sz="1300" spc="-10" dirty="0">
                <a:latin typeface="Verdana"/>
                <a:cs typeface="Verdana"/>
              </a:rPr>
              <a:t>supporting </a:t>
            </a:r>
            <a:r>
              <a:rPr sz="1300" spc="-5" dirty="0">
                <a:latin typeface="Verdana"/>
                <a:cs typeface="Verdana"/>
              </a:rPr>
              <a:t>women in</a:t>
            </a:r>
            <a:r>
              <a:rPr sz="1300" spc="29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mining.</a:t>
            </a:r>
            <a:endParaRPr sz="13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10" dirty="0">
                <a:latin typeface="Verdana"/>
                <a:cs typeface="Verdana"/>
              </a:rPr>
              <a:t>Earthworks </a:t>
            </a:r>
            <a:r>
              <a:rPr sz="1300" spc="-5" dirty="0">
                <a:latin typeface="Verdana"/>
                <a:cs typeface="Verdana"/>
              </a:rPr>
              <a:t>contractor is former </a:t>
            </a:r>
            <a:r>
              <a:rPr sz="1300" spc="-10" dirty="0">
                <a:latin typeface="Verdana"/>
                <a:cs typeface="Verdana"/>
              </a:rPr>
              <a:t>Gouverneur resident (his parents </a:t>
            </a:r>
            <a:r>
              <a:rPr sz="1300" spc="-5" dirty="0">
                <a:latin typeface="Verdana"/>
                <a:cs typeface="Verdana"/>
              </a:rPr>
              <a:t>still </a:t>
            </a:r>
            <a:r>
              <a:rPr sz="1300" spc="-10" dirty="0">
                <a:latin typeface="Verdana"/>
                <a:cs typeface="Verdana"/>
              </a:rPr>
              <a:t>live </a:t>
            </a:r>
            <a:r>
              <a:rPr sz="1300" spc="-5" dirty="0">
                <a:latin typeface="Verdana"/>
                <a:cs typeface="Verdana"/>
              </a:rPr>
              <a:t>in</a:t>
            </a:r>
            <a:r>
              <a:rPr sz="1300" spc="295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area)</a:t>
            </a:r>
            <a:endParaRPr sz="1300">
              <a:latin typeface="Verdana"/>
              <a:cs typeface="Verdana"/>
            </a:endParaRPr>
          </a:p>
          <a:p>
            <a:pPr marL="460375" lvl="1" indent="-175260">
              <a:lnSpc>
                <a:spcPct val="100000"/>
              </a:lnSpc>
              <a:spcBef>
                <a:spcPts val="795"/>
              </a:spcBef>
              <a:buFont typeface="Arial"/>
              <a:buChar char="-"/>
              <a:tabLst>
                <a:tab pos="461009" algn="l"/>
              </a:tabLst>
            </a:pPr>
            <a:r>
              <a:rPr sz="1300" spc="-10" dirty="0">
                <a:latin typeface="Verdana"/>
                <a:cs typeface="Verdana"/>
              </a:rPr>
              <a:t>Several Contractor </a:t>
            </a:r>
            <a:r>
              <a:rPr sz="1300" spc="-5" dirty="0">
                <a:latin typeface="Verdana"/>
                <a:cs typeface="Verdana"/>
              </a:rPr>
              <a:t>Miners are local to</a:t>
            </a:r>
            <a:r>
              <a:rPr sz="1300" spc="8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Gouverneur</a:t>
            </a:r>
            <a:endParaRPr sz="13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Verdana"/>
                <a:cs typeface="Verdana"/>
              </a:rPr>
              <a:t>75% of </a:t>
            </a:r>
            <a:r>
              <a:rPr sz="1300" spc="-10" dirty="0">
                <a:latin typeface="Verdana"/>
                <a:cs typeface="Verdana"/>
              </a:rPr>
              <a:t>Contractors (money being spent) </a:t>
            </a:r>
            <a:r>
              <a:rPr sz="1300" spc="-5" dirty="0">
                <a:latin typeface="Verdana"/>
                <a:cs typeface="Verdana"/>
              </a:rPr>
              <a:t>is within </a:t>
            </a:r>
            <a:r>
              <a:rPr sz="1300" spc="-10" dirty="0">
                <a:latin typeface="Verdana"/>
                <a:cs typeface="Verdana"/>
              </a:rPr>
              <a:t>NY </a:t>
            </a:r>
            <a:r>
              <a:rPr sz="1300" spc="-5" dirty="0">
                <a:latin typeface="Verdana"/>
                <a:cs typeface="Verdana"/>
              </a:rPr>
              <a:t>State </a:t>
            </a:r>
            <a:r>
              <a:rPr sz="1300" spc="-10" dirty="0">
                <a:latin typeface="Verdana"/>
                <a:cs typeface="Verdana"/>
              </a:rPr>
              <a:t>over </a:t>
            </a:r>
            <a:r>
              <a:rPr sz="1300" spc="-5" dirty="0">
                <a:latin typeface="Verdana"/>
                <a:cs typeface="Verdana"/>
              </a:rPr>
              <a:t>$5M </a:t>
            </a:r>
            <a:r>
              <a:rPr sz="1300" spc="-10" dirty="0">
                <a:latin typeface="Verdana"/>
                <a:cs typeface="Verdana"/>
              </a:rPr>
              <a:t>planned </a:t>
            </a:r>
            <a:r>
              <a:rPr sz="1300" spc="-5" dirty="0">
                <a:latin typeface="Verdana"/>
                <a:cs typeface="Verdana"/>
              </a:rPr>
              <a:t>for</a:t>
            </a:r>
            <a:r>
              <a:rPr sz="1300" spc="35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2022</a:t>
            </a:r>
            <a:endParaRPr sz="1300">
              <a:latin typeface="Verdana"/>
              <a:cs typeface="Verdana"/>
            </a:endParaRPr>
          </a:p>
          <a:p>
            <a:pPr marL="460375" marR="278130" lvl="1" indent="-175260">
              <a:lnSpc>
                <a:spcPct val="100000"/>
              </a:lnSpc>
              <a:spcBef>
                <a:spcPts val="805"/>
              </a:spcBef>
              <a:buFont typeface="Arial"/>
              <a:buChar char="-"/>
              <a:tabLst>
                <a:tab pos="461009" algn="l"/>
              </a:tabLst>
            </a:pPr>
            <a:r>
              <a:rPr sz="1300" spc="-10" dirty="0">
                <a:latin typeface="Verdana"/>
                <a:cs typeface="Verdana"/>
              </a:rPr>
              <a:t>Contractors need </a:t>
            </a:r>
            <a:r>
              <a:rPr sz="1300" spc="-5" dirty="0">
                <a:latin typeface="Verdana"/>
                <a:cs typeface="Verdana"/>
              </a:rPr>
              <a:t>goods and services from local </a:t>
            </a:r>
            <a:r>
              <a:rPr sz="1300" spc="-10" dirty="0">
                <a:latin typeface="Verdana"/>
                <a:cs typeface="Verdana"/>
              </a:rPr>
              <a:t>businesses </a:t>
            </a:r>
            <a:r>
              <a:rPr sz="1300" spc="-5" dirty="0">
                <a:latin typeface="Verdana"/>
                <a:cs typeface="Verdana"/>
              </a:rPr>
              <a:t>(lodging, food, fuel, </a:t>
            </a:r>
            <a:r>
              <a:rPr sz="1300" spc="-10" dirty="0">
                <a:latin typeface="Verdana"/>
                <a:cs typeface="Verdana"/>
              </a:rPr>
              <a:t>equipment  parts,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etc)</a:t>
            </a:r>
            <a:endParaRPr sz="13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10" dirty="0">
                <a:latin typeface="Verdana"/>
                <a:cs typeface="Verdana"/>
              </a:rPr>
              <a:t>Availability </a:t>
            </a:r>
            <a:r>
              <a:rPr sz="1300" spc="-5" dirty="0">
                <a:latin typeface="Verdana"/>
                <a:cs typeface="Verdana"/>
              </a:rPr>
              <a:t>of </a:t>
            </a:r>
            <a:r>
              <a:rPr sz="1300" spc="-10" dirty="0">
                <a:latin typeface="Verdana"/>
                <a:cs typeface="Verdana"/>
              </a:rPr>
              <a:t>training </a:t>
            </a:r>
            <a:r>
              <a:rPr sz="1300" spc="-5" dirty="0">
                <a:latin typeface="Verdana"/>
                <a:cs typeface="Verdana"/>
              </a:rPr>
              <a:t>and skills </a:t>
            </a:r>
            <a:r>
              <a:rPr sz="1300" spc="-10" dirty="0">
                <a:latin typeface="Verdana"/>
                <a:cs typeface="Verdana"/>
              </a:rPr>
              <a:t>development </a:t>
            </a:r>
            <a:r>
              <a:rPr sz="1300" spc="-5" dirty="0">
                <a:latin typeface="Verdana"/>
                <a:cs typeface="Verdana"/>
              </a:rPr>
              <a:t>of local</a:t>
            </a:r>
            <a:r>
              <a:rPr sz="1300" spc="21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workforce</a:t>
            </a:r>
            <a:endParaRPr sz="13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Verdana"/>
                <a:cs typeface="Verdana"/>
              </a:rPr>
              <a:t>Provides field classrooms for local</a:t>
            </a:r>
            <a:r>
              <a:rPr sz="1300" spc="9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universities</a:t>
            </a:r>
            <a:endParaRPr sz="1300">
              <a:latin typeface="Verdana"/>
              <a:cs typeface="Verdana"/>
            </a:endParaRPr>
          </a:p>
          <a:p>
            <a:pPr marL="190500" indent="-1778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91135" algn="l"/>
              </a:tabLst>
            </a:pPr>
            <a:r>
              <a:rPr sz="1300" spc="-5" dirty="0">
                <a:latin typeface="Verdana"/>
                <a:cs typeface="Verdana"/>
              </a:rPr>
              <a:t>Solidifying the area as a world source of Zinc; additional exploration, additional</a:t>
            </a:r>
            <a:r>
              <a:rPr sz="1300" spc="24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investment</a:t>
            </a:r>
            <a:endParaRPr sz="1300">
              <a:latin typeface="Verdana"/>
              <a:cs typeface="Verdana"/>
            </a:endParaRPr>
          </a:p>
          <a:p>
            <a:pPr marL="190500">
              <a:lnSpc>
                <a:spcPct val="100000"/>
              </a:lnSpc>
            </a:pPr>
            <a:r>
              <a:rPr sz="1300" spc="-10" dirty="0">
                <a:latin typeface="Verdana"/>
                <a:cs typeface="Verdana"/>
              </a:rPr>
              <a:t>translates </a:t>
            </a:r>
            <a:r>
              <a:rPr sz="1300" spc="-5" dirty="0">
                <a:latin typeface="Verdana"/>
                <a:cs typeface="Verdana"/>
              </a:rPr>
              <a:t>into </a:t>
            </a:r>
            <a:r>
              <a:rPr sz="1300" spc="-10" dirty="0">
                <a:latin typeface="Verdana"/>
                <a:cs typeface="Verdana"/>
              </a:rPr>
              <a:t>longer </a:t>
            </a:r>
            <a:r>
              <a:rPr sz="1300" spc="-5" dirty="0">
                <a:latin typeface="Verdana"/>
                <a:cs typeface="Verdana"/>
              </a:rPr>
              <a:t>life for the mine and the benefits to the</a:t>
            </a:r>
            <a:r>
              <a:rPr sz="1300" spc="229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community.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9408" y="7322819"/>
            <a:ext cx="4010025" cy="247015"/>
          </a:xfrm>
          <a:custGeom>
            <a:avLst/>
            <a:gdLst/>
            <a:ahLst/>
            <a:cxnLst/>
            <a:rect l="l" t="t" r="r" b="b"/>
            <a:pathLst>
              <a:path w="4010025" h="247015">
                <a:moveTo>
                  <a:pt x="0" y="246887"/>
                </a:moveTo>
                <a:lnTo>
                  <a:pt x="4009643" y="246887"/>
                </a:lnTo>
                <a:lnTo>
                  <a:pt x="4009643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1F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06181" y="7356684"/>
            <a:ext cx="79375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SPHAL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spc="-10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608" y="4727270"/>
            <a:ext cx="2247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FOR MORE</a:t>
            </a:r>
            <a:r>
              <a:rPr sz="12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CONTACT: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608" y="5276469"/>
            <a:ext cx="1897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Community </a:t>
            </a: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</a:rPr>
              <a:t>Relations  </a:t>
            </a:r>
            <a:r>
              <a:rPr sz="1200" spc="-5" dirty="0">
                <a:solidFill>
                  <a:srgbClr val="FFFFFF"/>
                </a:solidFill>
                <a:latin typeface="Verdana"/>
                <a:cs typeface="Verdana"/>
              </a:rPr>
              <a:t>Phone:</a:t>
            </a:r>
            <a:r>
              <a:rPr sz="1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1-800-632-9709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1165" y="4728413"/>
            <a:ext cx="20199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www.titanminingcorp.com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41165" y="5277739"/>
            <a:ext cx="654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Verdana"/>
                <a:cs typeface="Verdana"/>
              </a:rPr>
              <a:t>TSX:</a:t>
            </a:r>
            <a:r>
              <a:rPr sz="1200" b="1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7871" y="0"/>
            <a:ext cx="6510528" cy="7772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1200" y="2295905"/>
            <a:ext cx="3536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v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ents.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200" y="6457289"/>
            <a:ext cx="37376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currency exchange rates and interest rates; operating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conditions being</a:t>
            </a:r>
            <a:r>
              <a:rPr sz="700" spc="11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favourable;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1200" y="1229105"/>
            <a:ext cx="892365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4405630" algn="l"/>
              </a:tabLst>
            </a:pPr>
            <a:r>
              <a:rPr sz="700" b="1" spc="-5" dirty="0">
                <a:solidFill>
                  <a:srgbClr val="5D605E"/>
                </a:solidFill>
                <a:latin typeface="Verdana"/>
                <a:cs typeface="Verdana"/>
              </a:rPr>
              <a:t>Forward-Looking</a:t>
            </a:r>
            <a:r>
              <a:rPr sz="700" b="1" spc="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b="1" spc="-5" dirty="0">
                <a:solidFill>
                  <a:srgbClr val="5D605E"/>
                </a:solidFill>
                <a:latin typeface="Verdana"/>
                <a:cs typeface="Verdana"/>
              </a:rPr>
              <a:t>Information:	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political and regulatory stability;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receipt of governmental and third party approvals,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licenses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This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presentation contains "forward-looking information"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within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meaning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Canadian permits on favourable terms; obtaining required renewals for existing approvals,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licenses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securities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laws. In some cases, forward-looking information can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be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identified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by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use of permits and obtaining all other required approvals,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licenses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permits on favourable terms;  forward-looking terminology such as "plans", "targets", "expects", "is expected", "unique sustained labour stability; stability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financial and capital goods markets; availability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equipment 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investment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opportunity”, "is positioned" or "assumes", or variations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such words and phrases and 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condition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existing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equipment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being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as described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Technical Report; the absence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of 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or state that certain actions, events or results "may", "could", "would" or "will"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occur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or be any long-term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liabilities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created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by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mining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activity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Balmat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region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beyond those described  achieved. In addition, any statements that refer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to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expectations, predictions,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indications, 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Technical Report; the accuracy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Company's accounting estimates and judgments; the  projections or other characterizations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future events or circumstances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contain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forward-looking impact of adoption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new accounting policies; the Company's ability to satisfy the terms and  information. Statements containing forward-looking information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are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not historical facts, but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conditions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its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indebtedness;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and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timing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 revised mine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plan for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ESM. There can be no  instead represent management's expectations, estimates and projections regarding future assurance that such estimates</a:t>
            </a:r>
            <a:r>
              <a:rPr sz="700" spc="16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and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assumptions will prove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to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be correct. In addition, if any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4257" y="2295905"/>
            <a:ext cx="452882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assumptions or estimates made by management prove to be incorrect, actual results and 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developments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are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likely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to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differ,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</a:t>
            </a:r>
            <a:r>
              <a:rPr sz="700" spc="2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may</a:t>
            </a:r>
            <a:r>
              <a:rPr sz="700" spc="5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differ</a:t>
            </a:r>
            <a:r>
              <a:rPr sz="700" spc="2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materially,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from</a:t>
            </a:r>
            <a:r>
              <a:rPr sz="700" spc="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those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expressed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or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implied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by</a:t>
            </a:r>
            <a:r>
              <a:rPr sz="700" spc="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1200" y="2508961"/>
            <a:ext cx="8924290" cy="3973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Forward-looking</a:t>
            </a:r>
            <a:r>
              <a:rPr sz="700" spc="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information</a:t>
            </a:r>
            <a:r>
              <a:rPr sz="700" spc="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includes,</a:t>
            </a:r>
            <a:r>
              <a:rPr sz="700" spc="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among</a:t>
            </a:r>
            <a:r>
              <a:rPr sz="700" spc="2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other</a:t>
            </a:r>
            <a:r>
              <a:rPr sz="700" spc="1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things,</a:t>
            </a:r>
            <a:r>
              <a:rPr sz="700" spc="1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statements</a:t>
            </a:r>
            <a:r>
              <a:rPr sz="700" spc="1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relating</a:t>
            </a:r>
            <a:r>
              <a:rPr sz="700" spc="1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to:</a:t>
            </a:r>
            <a:r>
              <a:rPr sz="700" spc="2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estimated</a:t>
            </a:r>
            <a:r>
              <a:rPr sz="700" spc="1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C1</a:t>
            </a:r>
            <a:r>
              <a:rPr sz="700" spc="1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forward-looking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information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contained</a:t>
            </a:r>
            <a:r>
              <a:rPr sz="700" spc="2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</a:t>
            </a:r>
            <a:r>
              <a:rPr sz="700" spc="2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this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presentation.</a:t>
            </a:r>
            <a:r>
              <a:rPr sz="700" spc="2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Accordingly,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readers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</a:t>
            </a:r>
            <a:r>
              <a:rPr sz="700" spc="2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this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presentation</a:t>
            </a:r>
            <a:endParaRPr sz="700">
              <a:latin typeface="Verdana"/>
              <a:cs typeface="Verdana"/>
            </a:endParaRPr>
          </a:p>
          <a:p>
            <a:pPr marL="12700" marR="1711325">
              <a:lnSpc>
                <a:spcPct val="100000"/>
              </a:lnSpc>
              <a:spcBef>
                <a:spcPts val="5"/>
              </a:spcBef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cash costs and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AISC;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future financial or operating performance and condition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Company, are cautioned not to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place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undue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reliance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on such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information.  including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its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ability</a:t>
            </a:r>
            <a:r>
              <a:rPr sz="700" spc="2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to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continue</a:t>
            </a:r>
            <a:r>
              <a:rPr sz="700" spc="2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as</a:t>
            </a:r>
            <a:r>
              <a:rPr sz="700" spc="5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</a:t>
            </a:r>
            <a:r>
              <a:rPr sz="700" spc="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going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concern,</a:t>
            </a:r>
            <a:r>
              <a:rPr sz="700" spc="2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its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business,</a:t>
            </a:r>
            <a:r>
              <a:rPr sz="700" spc="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operations</a:t>
            </a:r>
            <a:r>
              <a:rPr sz="700" spc="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properties;</a:t>
            </a:r>
            <a:endParaRPr sz="7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  <a:tabLst>
                <a:tab pos="4405630" algn="l"/>
              </a:tabLst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Company's ability to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implement its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growth strategy to maximize 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value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its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property Forward-looking information is necessarily based on a number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opinions,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assumptions and 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holdings;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Company's planned exploration and development activities at Empire State Mine; estimates that, </a:t>
            </a:r>
            <a:r>
              <a:rPr sz="700" spc="-15" dirty="0">
                <a:solidFill>
                  <a:srgbClr val="5D605E"/>
                </a:solidFill>
                <a:latin typeface="Verdana"/>
                <a:cs typeface="Verdana"/>
              </a:rPr>
              <a:t>while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considered reasonable by the Company as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date such statements are  costs,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timing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results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future exploration and drilling; forecasted trends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global zinc made, are subject to known and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unknown risks,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uncertainties, assumptions and other factors that  market,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including 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respect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price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zinc; capital and operating cost estimates;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economic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may cause the actual results, level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activity, performance or achievements to be materially  analyses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(including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cash flow projections) from the Technical Report; the adequacy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different from those expressed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or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implied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by such forward-looking information,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including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but not  Company's financial resources;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estimation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mineral resources; the realization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mineral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limited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to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following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factors described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greater detail under the heading "Risks Factors"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 resource estimates; the probability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inferred mineral resources being converted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into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measured Company’s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most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recent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Annual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Information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Form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available at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  <a:hlinkClick r:id="rId3"/>
              </a:rPr>
              <a:t>www.sedar.com: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 limited operating  or indicated mineral resources; the production schedule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for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Empire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State Mines (“ESM”)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#4 history;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dependence on ESM; refurbishment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mine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mill; inherent risks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mining;  mine;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timing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completion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results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drift rehabilitation and refurbishment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ESM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#4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estimates of mineral resources; production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decisions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based on mineral resources; uncertainty </a:t>
            </a:r>
            <a:r>
              <a:rPr sz="700" spc="-20" dirty="0">
                <a:solidFill>
                  <a:srgbClr val="5D605E"/>
                </a:solidFill>
                <a:latin typeface="Verdana"/>
                <a:cs typeface="Verdana"/>
              </a:rPr>
              <a:t>in 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mine;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production estimates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for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ESM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#4 mine;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Company's plans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for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marketing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zinc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relation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to inferred mineral resources; fluctuations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demand for, and prices of,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zinc;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production  concentrate produced at the Empire State Mine and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mill;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any updates to the mine plan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for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ESM projections and cost estimates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for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ESM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#4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mine may prove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to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be inaccurate; future requirements 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#4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mine and continuation of the drill program at the Empire State Mine; timing, receipt and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for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additional capital; profitability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Company; ability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to attract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retain qualified  maintenance of approvals, consents and permits under applicable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legislation;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Company's management; title; competition; governmental regulations; market events and general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economic 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ability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to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re-negotiate expired leases and 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timing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thereof; environmental, permitting,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legal, conditions;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environmental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laws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and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regulations; threat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legal proceedings; rights,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concessions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 taxation, title,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socio-economic,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community relations or political issues that may adversely affect permits; social and environmental activism;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land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reclamation requirements; Tailings Management  the Company's current and anticipated operations; the Company's expectations with respect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to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Facility and environmental reclamation; insurance;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undisclosed liabilities;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health and safety;  the payment of dividends; the Company's ability to make scheduled payments of the principal, dependence on information technology systems; zinc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hedging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activities;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conflicts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interest; risks  or to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pay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interest on or refinance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its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indebtedness; the Company's expectations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with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respect to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inherent 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Company's indebtedness;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risks inherent 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acquisitions; integration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mine 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principal shareholders; and the Company's expectation that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it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will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be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able to continue to locate assets; labour and employment retention/relations; anti-corruption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and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bribery regulation,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including 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retain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employees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consultants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with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required </a:t>
            </a:r>
            <a:r>
              <a:rPr sz="700" spc="-15" dirty="0">
                <a:solidFill>
                  <a:srgbClr val="5D605E"/>
                </a:solidFill>
                <a:latin typeface="Verdana"/>
                <a:cs typeface="Verdana"/>
              </a:rPr>
              <a:t>skills </a:t>
            </a:r>
            <a:r>
              <a:rPr sz="700" spc="1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</a:t>
            </a:r>
            <a:r>
              <a:rPr sz="700" spc="2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knowledge.	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ESTMA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reporting;</a:t>
            </a:r>
            <a:r>
              <a:rPr sz="700" spc="5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infrastructure;</a:t>
            </a:r>
            <a:r>
              <a:rPr sz="700" spc="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enforceability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judgments;</a:t>
            </a:r>
            <a:r>
              <a:rPr sz="700" spc="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absence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of</a:t>
            </a:r>
            <a:r>
              <a:rPr sz="700" spc="5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</a:t>
            </a:r>
            <a:r>
              <a:rPr sz="700" spc="6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market</a:t>
            </a:r>
            <a:r>
              <a:rPr sz="700" spc="6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for</a:t>
            </a:r>
            <a:r>
              <a:rPr sz="700" spc="5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</a:t>
            </a:r>
            <a:r>
              <a:rPr sz="700" spc="5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common</a:t>
            </a:r>
            <a:endParaRPr sz="700">
              <a:latin typeface="Verdana"/>
              <a:cs typeface="Verdana"/>
            </a:endParaRPr>
          </a:p>
          <a:p>
            <a:pPr marL="12700" marR="5715" indent="4392930" algn="just">
              <a:lnSpc>
                <a:spcPct val="100000"/>
              </a:lnSpc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shares; fluctuations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price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common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shares; loss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entire investment; significant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ownership 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Forward-looking information is based on opinions, assumptions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and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estimates made by the by Richard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W.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Warke; future sales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common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shares by Richard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W.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Warke and other directors and  Company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light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its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experience and perception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historical trends, current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conditions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officers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Company; use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proceeds; payment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dividends; currency exchange rate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risks;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pro  expected future developments, as well as other factors that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Company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believes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are forma financial information; public company status; financial reporting and other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public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company  appropriate and reasonable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circumstances, as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date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this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presentation,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including,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requirements;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dilution;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securities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analysts' research or reports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could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impact the price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 without limitation, assumptions about: equity and debt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capital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markets; the ability to raise any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common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shares. These factors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and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assumptions are not intended to represent a complete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list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 necessary additional capital on reasonable terms; future prices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zinc, gold and other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metals;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factors and assumptions that could affect the Company. These factors and assumptions, however,  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timing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results of exploration and drilling programs; 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likelihood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discovering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new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should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be considered carefully. Currency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is in US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dollars and tonnage is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short tons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unless 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mineral resources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Balmat-Edwards district; the accuracy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Technical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Report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otherwise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indicated. Other than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required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by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securities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laws, Titan assumes no responsibility for 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mine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production schedule; the estimated time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completion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drift rehabilitation and updating 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forward-looking information in this</a:t>
            </a:r>
            <a:r>
              <a:rPr sz="700" spc="-1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presentation.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refurbishment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ESM</a:t>
            </a:r>
            <a:r>
              <a:rPr sz="700" spc="5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#4</a:t>
            </a:r>
            <a:r>
              <a:rPr sz="700" spc="5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mine;</a:t>
            </a:r>
            <a:r>
              <a:rPr sz="700" spc="2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the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production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estimates;</a:t>
            </a:r>
            <a:r>
              <a:rPr sz="7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geology</a:t>
            </a:r>
            <a:r>
              <a:rPr sz="700" spc="5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</a:t>
            </a:r>
            <a:r>
              <a:rPr sz="700" spc="5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geophysical</a:t>
            </a:r>
            <a:r>
              <a:rPr sz="7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data</a:t>
            </a:r>
            <a:r>
              <a:rPr sz="700" spc="4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</a:t>
            </a:r>
            <a:endParaRPr sz="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ESM;</a:t>
            </a:r>
            <a:r>
              <a:rPr sz="700" spc="9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the</a:t>
            </a:r>
            <a:r>
              <a:rPr sz="700" spc="10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metallurgical</a:t>
            </a:r>
            <a:r>
              <a:rPr sz="700" spc="11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forecast;</a:t>
            </a:r>
            <a:r>
              <a:rPr sz="700" spc="9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the</a:t>
            </a:r>
            <a:r>
              <a:rPr sz="700" spc="10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economic</a:t>
            </a:r>
            <a:r>
              <a:rPr sz="700" spc="10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analysis,</a:t>
            </a:r>
            <a:r>
              <a:rPr sz="700" spc="11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capital</a:t>
            </a:r>
            <a:r>
              <a:rPr sz="700" spc="10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</a:t>
            </a:r>
            <a:r>
              <a:rPr sz="700" spc="114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operating</a:t>
            </a:r>
            <a:r>
              <a:rPr sz="700" spc="10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cost</a:t>
            </a:r>
            <a:r>
              <a:rPr sz="700" spc="10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estimates;</a:t>
            </a:r>
            <a:r>
              <a:rPr sz="700" spc="12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b="1" spc="-5" dirty="0">
                <a:solidFill>
                  <a:srgbClr val="5D605E"/>
                </a:solidFill>
                <a:latin typeface="Verdana"/>
                <a:cs typeface="Verdana"/>
              </a:rPr>
              <a:t>Scientific</a:t>
            </a:r>
            <a:r>
              <a:rPr sz="700" b="1" spc="2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b="1" spc="-5" dirty="0">
                <a:solidFill>
                  <a:srgbClr val="5D605E"/>
                </a:solidFill>
                <a:latin typeface="Verdana"/>
                <a:cs typeface="Verdana"/>
              </a:rPr>
              <a:t>and</a:t>
            </a:r>
            <a:r>
              <a:rPr sz="700" b="1" spc="-1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b="1" spc="-5" dirty="0">
                <a:solidFill>
                  <a:srgbClr val="5D605E"/>
                </a:solidFill>
                <a:latin typeface="Verdana"/>
                <a:cs typeface="Verdana"/>
              </a:rPr>
              <a:t>Technical</a:t>
            </a:r>
            <a:r>
              <a:rPr sz="700" b="1" spc="1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b="1" spc="-5" dirty="0">
                <a:solidFill>
                  <a:srgbClr val="5D605E"/>
                </a:solidFill>
                <a:latin typeface="Verdana"/>
                <a:cs typeface="Verdana"/>
              </a:rPr>
              <a:t>Information:</a:t>
            </a:r>
            <a:endParaRPr sz="7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accuracy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any mineral resource estimates; the successful integration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ESM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into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the The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scientific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and technical information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in this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presentation has been approved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by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Mr. Scott Burkett.  Company's business; availability of labour; the accuracy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drill sample results at ESM; future</a:t>
            </a:r>
            <a:r>
              <a:rPr sz="700" spc="9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Mr. Burkett,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Vice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President of Exploration for Titan,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 qualified person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as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defined by National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4257" y="6457289"/>
            <a:ext cx="45300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Instrument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43-101 (NI 43-101).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Mr. Burkett has over 12 years </a:t>
            </a:r>
            <a:r>
              <a:rPr sz="7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mineral exploration experience  and </a:t>
            </a:r>
            <a:r>
              <a:rPr sz="700" spc="-10" dirty="0">
                <a:solidFill>
                  <a:srgbClr val="5D605E"/>
                </a:solidFill>
                <a:latin typeface="Verdana"/>
                <a:cs typeface="Verdana"/>
              </a:rPr>
              <a:t>is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a Registered Member through the SME (registered member #</a:t>
            </a:r>
            <a:r>
              <a:rPr sz="700" spc="8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700" spc="-5" dirty="0">
                <a:solidFill>
                  <a:srgbClr val="5D605E"/>
                </a:solidFill>
                <a:latin typeface="Verdana"/>
                <a:cs typeface="Verdana"/>
              </a:rPr>
              <a:t>4229765).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7088123"/>
            <a:ext cx="9031605" cy="684530"/>
          </a:xfrm>
          <a:custGeom>
            <a:avLst/>
            <a:gdLst/>
            <a:ahLst/>
            <a:cxnLst/>
            <a:rect l="l" t="t" r="r" b="b"/>
            <a:pathLst>
              <a:path w="9031605" h="684529">
                <a:moveTo>
                  <a:pt x="9031224" y="0"/>
                </a:moveTo>
                <a:lnTo>
                  <a:pt x="0" y="0"/>
                </a:lnTo>
                <a:lnTo>
                  <a:pt x="0" y="684273"/>
                </a:lnTo>
                <a:lnTo>
                  <a:pt x="8630040" y="684273"/>
                </a:lnTo>
                <a:lnTo>
                  <a:pt x="9031224" y="0"/>
                </a:lnTo>
                <a:close/>
              </a:path>
            </a:pathLst>
          </a:custGeom>
          <a:solidFill>
            <a:srgbClr val="4D4D4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131" y="7249561"/>
            <a:ext cx="1398270" cy="299085"/>
          </a:xfrm>
          <a:custGeom>
            <a:avLst/>
            <a:gdLst/>
            <a:ahLst/>
            <a:cxnLst/>
            <a:rect l="l" t="t" r="r" b="b"/>
            <a:pathLst>
              <a:path w="1398270" h="299084">
                <a:moveTo>
                  <a:pt x="177334" y="0"/>
                </a:moveTo>
                <a:lnTo>
                  <a:pt x="128721" y="82351"/>
                </a:lnTo>
                <a:lnTo>
                  <a:pt x="226404" y="82351"/>
                </a:lnTo>
                <a:lnTo>
                  <a:pt x="177334" y="0"/>
                </a:lnTo>
                <a:close/>
              </a:path>
              <a:path w="1398270" h="299084">
                <a:moveTo>
                  <a:pt x="784650" y="75529"/>
                </a:moveTo>
                <a:lnTo>
                  <a:pt x="775992" y="75643"/>
                </a:lnTo>
                <a:lnTo>
                  <a:pt x="770309" y="78381"/>
                </a:lnTo>
                <a:lnTo>
                  <a:pt x="767233" y="84164"/>
                </a:lnTo>
                <a:lnTo>
                  <a:pt x="766396" y="93410"/>
                </a:lnTo>
                <a:lnTo>
                  <a:pt x="766852" y="129058"/>
                </a:lnTo>
                <a:lnTo>
                  <a:pt x="766852" y="240942"/>
                </a:lnTo>
                <a:lnTo>
                  <a:pt x="767552" y="245883"/>
                </a:lnTo>
                <a:lnTo>
                  <a:pt x="767765" y="251294"/>
                </a:lnTo>
                <a:lnTo>
                  <a:pt x="812731" y="251294"/>
                </a:lnTo>
                <a:lnTo>
                  <a:pt x="812731" y="75999"/>
                </a:lnTo>
                <a:lnTo>
                  <a:pt x="798177" y="75999"/>
                </a:lnTo>
                <a:lnTo>
                  <a:pt x="791352" y="75963"/>
                </a:lnTo>
                <a:lnTo>
                  <a:pt x="784650" y="75529"/>
                </a:lnTo>
                <a:close/>
              </a:path>
              <a:path w="1398270" h="299084">
                <a:moveTo>
                  <a:pt x="812731" y="75764"/>
                </a:moveTo>
                <a:lnTo>
                  <a:pt x="798177" y="75999"/>
                </a:lnTo>
                <a:lnTo>
                  <a:pt x="812731" y="75999"/>
                </a:lnTo>
                <a:lnTo>
                  <a:pt x="812731" y="75764"/>
                </a:lnTo>
                <a:close/>
              </a:path>
              <a:path w="1398270" h="299084">
                <a:moveTo>
                  <a:pt x="115143" y="158057"/>
                </a:moveTo>
                <a:lnTo>
                  <a:pt x="76913" y="168469"/>
                </a:lnTo>
                <a:lnTo>
                  <a:pt x="62863" y="191212"/>
                </a:lnTo>
                <a:lnTo>
                  <a:pt x="49069" y="214176"/>
                </a:lnTo>
                <a:lnTo>
                  <a:pt x="21910" y="260236"/>
                </a:lnTo>
                <a:lnTo>
                  <a:pt x="0" y="296942"/>
                </a:lnTo>
                <a:lnTo>
                  <a:pt x="33742" y="279886"/>
                </a:lnTo>
                <a:lnTo>
                  <a:pt x="66929" y="262324"/>
                </a:lnTo>
                <a:lnTo>
                  <a:pt x="99687" y="244364"/>
                </a:lnTo>
                <a:lnTo>
                  <a:pt x="132147" y="226118"/>
                </a:lnTo>
                <a:lnTo>
                  <a:pt x="135569" y="224237"/>
                </a:lnTo>
                <a:lnTo>
                  <a:pt x="138079" y="218117"/>
                </a:lnTo>
                <a:lnTo>
                  <a:pt x="138307" y="213646"/>
                </a:lnTo>
                <a:lnTo>
                  <a:pt x="138632" y="200374"/>
                </a:lnTo>
                <a:lnTo>
                  <a:pt x="138536" y="158351"/>
                </a:lnTo>
                <a:lnTo>
                  <a:pt x="115143" y="158057"/>
                </a:lnTo>
                <a:close/>
              </a:path>
              <a:path w="1398270" h="299084">
                <a:moveTo>
                  <a:pt x="246489" y="156969"/>
                </a:moveTo>
                <a:lnTo>
                  <a:pt x="233031" y="157987"/>
                </a:lnTo>
                <a:lnTo>
                  <a:pt x="219787" y="158586"/>
                </a:lnTo>
                <a:lnTo>
                  <a:pt x="219328" y="158586"/>
                </a:lnTo>
                <a:lnTo>
                  <a:pt x="218872" y="158822"/>
                </a:lnTo>
                <a:lnTo>
                  <a:pt x="216133" y="159530"/>
                </a:lnTo>
                <a:lnTo>
                  <a:pt x="216058" y="167764"/>
                </a:lnTo>
                <a:lnTo>
                  <a:pt x="215941" y="198541"/>
                </a:lnTo>
                <a:lnTo>
                  <a:pt x="216590" y="211294"/>
                </a:lnTo>
                <a:lnTo>
                  <a:pt x="255047" y="244331"/>
                </a:lnTo>
                <a:lnTo>
                  <a:pt x="342354" y="292706"/>
                </a:lnTo>
                <a:lnTo>
                  <a:pt x="346005" y="294824"/>
                </a:lnTo>
                <a:lnTo>
                  <a:pt x="349656" y="296471"/>
                </a:lnTo>
                <a:lnTo>
                  <a:pt x="354676" y="298824"/>
                </a:lnTo>
                <a:lnTo>
                  <a:pt x="353763" y="295765"/>
                </a:lnTo>
                <a:lnTo>
                  <a:pt x="353763" y="294589"/>
                </a:lnTo>
                <a:lnTo>
                  <a:pt x="353307" y="293883"/>
                </a:lnTo>
                <a:lnTo>
                  <a:pt x="312317" y="224628"/>
                </a:lnTo>
                <a:lnTo>
                  <a:pt x="298526" y="201647"/>
                </a:lnTo>
                <a:lnTo>
                  <a:pt x="292310" y="190117"/>
                </a:lnTo>
                <a:lnTo>
                  <a:pt x="286116" y="178235"/>
                </a:lnTo>
                <a:lnTo>
                  <a:pt x="279109" y="167764"/>
                </a:lnTo>
                <a:lnTo>
                  <a:pt x="270454" y="160471"/>
                </a:lnTo>
                <a:lnTo>
                  <a:pt x="259263" y="157231"/>
                </a:lnTo>
                <a:lnTo>
                  <a:pt x="246489" y="156969"/>
                </a:lnTo>
                <a:close/>
              </a:path>
              <a:path w="1398270" h="299084">
                <a:moveTo>
                  <a:pt x="663017" y="76940"/>
                </a:moveTo>
                <a:lnTo>
                  <a:pt x="469920" y="76940"/>
                </a:lnTo>
                <a:lnTo>
                  <a:pt x="469920" y="120706"/>
                </a:lnTo>
                <a:lnTo>
                  <a:pt x="543635" y="120706"/>
                </a:lnTo>
                <a:lnTo>
                  <a:pt x="543635" y="251765"/>
                </a:lnTo>
                <a:lnTo>
                  <a:pt x="590670" y="251765"/>
                </a:lnTo>
                <a:lnTo>
                  <a:pt x="590670" y="119530"/>
                </a:lnTo>
                <a:lnTo>
                  <a:pt x="663017" y="119530"/>
                </a:lnTo>
                <a:lnTo>
                  <a:pt x="663017" y="76940"/>
                </a:lnTo>
                <a:close/>
              </a:path>
              <a:path w="1398270" h="299084">
                <a:moveTo>
                  <a:pt x="1017537" y="75705"/>
                </a:moveTo>
                <a:lnTo>
                  <a:pt x="971245" y="75764"/>
                </a:lnTo>
                <a:lnTo>
                  <a:pt x="925023" y="75999"/>
                </a:lnTo>
                <a:lnTo>
                  <a:pt x="922042" y="75999"/>
                </a:lnTo>
                <a:lnTo>
                  <a:pt x="916809" y="80941"/>
                </a:lnTo>
                <a:lnTo>
                  <a:pt x="916566" y="83762"/>
                </a:lnTo>
                <a:lnTo>
                  <a:pt x="916109" y="92609"/>
                </a:lnTo>
                <a:lnTo>
                  <a:pt x="916109" y="120471"/>
                </a:lnTo>
                <a:lnTo>
                  <a:pt x="990525" y="120471"/>
                </a:lnTo>
                <a:lnTo>
                  <a:pt x="990525" y="251059"/>
                </a:lnTo>
                <a:lnTo>
                  <a:pt x="1037986" y="251059"/>
                </a:lnTo>
                <a:lnTo>
                  <a:pt x="1037985" y="120235"/>
                </a:lnTo>
                <a:lnTo>
                  <a:pt x="1110576" y="120235"/>
                </a:lnTo>
                <a:lnTo>
                  <a:pt x="1110576" y="75764"/>
                </a:lnTo>
                <a:lnTo>
                  <a:pt x="1017537" y="75705"/>
                </a:lnTo>
                <a:close/>
              </a:path>
              <a:path w="1398270" h="299084">
                <a:moveTo>
                  <a:pt x="1215454" y="252000"/>
                </a:moveTo>
                <a:lnTo>
                  <a:pt x="1185197" y="252000"/>
                </a:lnTo>
                <a:lnTo>
                  <a:pt x="1194479" y="252037"/>
                </a:lnTo>
                <a:lnTo>
                  <a:pt x="1203458" y="252470"/>
                </a:lnTo>
                <a:lnTo>
                  <a:pt x="1213498" y="253176"/>
                </a:lnTo>
                <a:lnTo>
                  <a:pt x="1215454" y="252000"/>
                </a:lnTo>
                <a:close/>
              </a:path>
              <a:path w="1398270" h="299084">
                <a:moveTo>
                  <a:pt x="1335502" y="131294"/>
                </a:moveTo>
                <a:lnTo>
                  <a:pt x="1281981" y="131294"/>
                </a:lnTo>
                <a:lnTo>
                  <a:pt x="1283807" y="133175"/>
                </a:lnTo>
                <a:lnTo>
                  <a:pt x="1284719" y="133645"/>
                </a:lnTo>
                <a:lnTo>
                  <a:pt x="1285176" y="134354"/>
                </a:lnTo>
                <a:lnTo>
                  <a:pt x="1326491" y="212940"/>
                </a:lnTo>
                <a:lnTo>
                  <a:pt x="1339559" y="236583"/>
                </a:lnTo>
                <a:lnTo>
                  <a:pt x="1350788" y="248558"/>
                </a:lnTo>
                <a:lnTo>
                  <a:pt x="1366471" y="252547"/>
                </a:lnTo>
                <a:lnTo>
                  <a:pt x="1392905" y="252235"/>
                </a:lnTo>
                <a:lnTo>
                  <a:pt x="1393818" y="252235"/>
                </a:lnTo>
                <a:lnTo>
                  <a:pt x="1394730" y="251765"/>
                </a:lnTo>
                <a:lnTo>
                  <a:pt x="1398138" y="251059"/>
                </a:lnTo>
                <a:lnTo>
                  <a:pt x="1395400" y="245413"/>
                </a:lnTo>
                <a:lnTo>
                  <a:pt x="1393361" y="240706"/>
                </a:lnTo>
                <a:lnTo>
                  <a:pt x="1391080" y="236236"/>
                </a:lnTo>
                <a:lnTo>
                  <a:pt x="1373843" y="204033"/>
                </a:lnTo>
                <a:lnTo>
                  <a:pt x="1356439" y="171852"/>
                </a:lnTo>
                <a:lnTo>
                  <a:pt x="1339462" y="139452"/>
                </a:lnTo>
                <a:lnTo>
                  <a:pt x="1335502" y="131294"/>
                </a:lnTo>
                <a:close/>
              </a:path>
              <a:path w="1398270" h="299084">
                <a:moveTo>
                  <a:pt x="1288971" y="74790"/>
                </a:moveTo>
                <a:lnTo>
                  <a:pt x="1251375" y="87763"/>
                </a:lnTo>
                <a:lnTo>
                  <a:pt x="1236166" y="117157"/>
                </a:lnTo>
                <a:lnTo>
                  <a:pt x="1220743" y="146441"/>
                </a:lnTo>
                <a:lnTo>
                  <a:pt x="1205234" y="175680"/>
                </a:lnTo>
                <a:lnTo>
                  <a:pt x="1164882" y="252235"/>
                </a:lnTo>
                <a:lnTo>
                  <a:pt x="1185197" y="252000"/>
                </a:lnTo>
                <a:lnTo>
                  <a:pt x="1215454" y="252000"/>
                </a:lnTo>
                <a:lnTo>
                  <a:pt x="1218974" y="249884"/>
                </a:lnTo>
                <a:lnTo>
                  <a:pt x="1223538" y="240471"/>
                </a:lnTo>
                <a:lnTo>
                  <a:pt x="1236359" y="215629"/>
                </a:lnTo>
                <a:lnTo>
                  <a:pt x="1249421" y="190853"/>
                </a:lnTo>
                <a:lnTo>
                  <a:pt x="1275805" y="141411"/>
                </a:lnTo>
                <a:lnTo>
                  <a:pt x="1277418" y="137881"/>
                </a:lnTo>
                <a:lnTo>
                  <a:pt x="1279912" y="134824"/>
                </a:lnTo>
                <a:lnTo>
                  <a:pt x="1281981" y="131294"/>
                </a:lnTo>
                <a:lnTo>
                  <a:pt x="1335502" y="131294"/>
                </a:lnTo>
                <a:lnTo>
                  <a:pt x="1323509" y="106587"/>
                </a:lnTo>
                <a:lnTo>
                  <a:pt x="1314251" y="90576"/>
                </a:lnTo>
                <a:lnTo>
                  <a:pt x="1303023" y="79970"/>
                </a:lnTo>
                <a:lnTo>
                  <a:pt x="1288971" y="74790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9134" y="7325384"/>
            <a:ext cx="198786" cy="178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0014" y="7324352"/>
            <a:ext cx="233256" cy="178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1241" y="7325267"/>
            <a:ext cx="194466" cy="175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2285" y="7370474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489"/>
                </a:lnTo>
              </a:path>
            </a:pathLst>
          </a:custGeom>
          <a:ln w="47034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5052" y="7369829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50" y="0"/>
                </a:lnTo>
              </a:path>
            </a:pathLst>
          </a:custGeom>
          <a:ln w="3175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052" y="7347915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97" y="0"/>
                </a:lnTo>
              </a:path>
            </a:pathLst>
          </a:custGeom>
          <a:ln w="42540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073" y="7406530"/>
            <a:ext cx="138734" cy="141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131" y="7407619"/>
            <a:ext cx="138632" cy="138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1528" y="7325090"/>
            <a:ext cx="46355" cy="175895"/>
          </a:xfrm>
          <a:custGeom>
            <a:avLst/>
            <a:gdLst/>
            <a:ahLst/>
            <a:cxnLst/>
            <a:rect l="l" t="t" r="r" b="b"/>
            <a:pathLst>
              <a:path w="46355" h="175895">
                <a:moveTo>
                  <a:pt x="18254" y="0"/>
                </a:moveTo>
                <a:lnTo>
                  <a:pt x="9596" y="114"/>
                </a:lnTo>
                <a:lnTo>
                  <a:pt x="3913" y="2852"/>
                </a:lnTo>
                <a:lnTo>
                  <a:pt x="837" y="8634"/>
                </a:lnTo>
                <a:lnTo>
                  <a:pt x="0" y="17880"/>
                </a:lnTo>
                <a:lnTo>
                  <a:pt x="456" y="53528"/>
                </a:lnTo>
                <a:lnTo>
                  <a:pt x="456" y="165412"/>
                </a:lnTo>
                <a:lnTo>
                  <a:pt x="1156" y="170353"/>
                </a:lnTo>
                <a:lnTo>
                  <a:pt x="1369" y="175765"/>
                </a:lnTo>
                <a:lnTo>
                  <a:pt x="46334" y="175765"/>
                </a:lnTo>
                <a:lnTo>
                  <a:pt x="46334" y="470"/>
                </a:lnTo>
                <a:lnTo>
                  <a:pt x="31781" y="470"/>
                </a:lnTo>
                <a:lnTo>
                  <a:pt x="24956" y="433"/>
                </a:lnTo>
                <a:lnTo>
                  <a:pt x="18254" y="0"/>
                </a:lnTo>
                <a:close/>
              </a:path>
              <a:path w="46355" h="175895">
                <a:moveTo>
                  <a:pt x="46334" y="235"/>
                </a:moveTo>
                <a:lnTo>
                  <a:pt x="31781" y="470"/>
                </a:lnTo>
                <a:lnTo>
                  <a:pt x="46334" y="470"/>
                </a:lnTo>
                <a:lnTo>
                  <a:pt x="46334" y="235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3853" y="7249561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48613" y="0"/>
                </a:moveTo>
                <a:lnTo>
                  <a:pt x="0" y="82351"/>
                </a:lnTo>
                <a:lnTo>
                  <a:pt x="97683" y="82351"/>
                </a:lnTo>
                <a:lnTo>
                  <a:pt x="4861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17135" y="6978395"/>
            <a:ext cx="5541263" cy="7940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3544" y="7088123"/>
            <a:ext cx="5325110" cy="684530"/>
          </a:xfrm>
          <a:custGeom>
            <a:avLst/>
            <a:gdLst/>
            <a:ahLst/>
            <a:cxnLst/>
            <a:rect l="l" t="t" r="r" b="b"/>
            <a:pathLst>
              <a:path w="5325109" h="684529">
                <a:moveTo>
                  <a:pt x="5324855" y="0"/>
                </a:moveTo>
                <a:lnTo>
                  <a:pt x="424306" y="0"/>
                </a:lnTo>
                <a:lnTo>
                  <a:pt x="0" y="680243"/>
                </a:lnTo>
                <a:lnTo>
                  <a:pt x="846498" y="684273"/>
                </a:lnTo>
                <a:lnTo>
                  <a:pt x="5324855" y="684273"/>
                </a:lnTo>
                <a:lnTo>
                  <a:pt x="5324855" y="0"/>
                </a:lnTo>
                <a:close/>
              </a:path>
            </a:pathLst>
          </a:custGeom>
          <a:solidFill>
            <a:srgbClr val="1F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22172" y="459994"/>
            <a:ext cx="2493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F87BC"/>
                </a:solidFill>
              </a:rPr>
              <a:t>Cautionary</a:t>
            </a:r>
            <a:r>
              <a:rPr sz="2000" spc="-60" dirty="0">
                <a:solidFill>
                  <a:srgbClr val="1F87BC"/>
                </a:solidFill>
              </a:rPr>
              <a:t> </a:t>
            </a:r>
            <a:r>
              <a:rPr sz="2000" dirty="0">
                <a:solidFill>
                  <a:srgbClr val="1F87BC"/>
                </a:solidFill>
              </a:rPr>
              <a:t>Notes</a:t>
            </a:r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0" y="1208532"/>
            <a:ext cx="8238490" cy="0"/>
          </a:xfrm>
          <a:custGeom>
            <a:avLst/>
            <a:gdLst/>
            <a:ahLst/>
            <a:cxnLst/>
            <a:rect l="l" t="t" r="r" b="b"/>
            <a:pathLst>
              <a:path w="8238490">
                <a:moveTo>
                  <a:pt x="0" y="0"/>
                </a:moveTo>
                <a:lnTo>
                  <a:pt x="8238108" y="0"/>
                </a:lnTo>
              </a:path>
            </a:pathLst>
          </a:custGeom>
          <a:ln w="6350">
            <a:solidFill>
              <a:srgbClr val="0E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671" y="260604"/>
            <a:ext cx="5734812" cy="7511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6167" y="271729"/>
            <a:ext cx="15068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F87BC"/>
                </a:solidFill>
              </a:rPr>
              <a:t>Overview</a:t>
            </a:r>
          </a:p>
        </p:txBody>
      </p:sp>
      <p:sp>
        <p:nvSpPr>
          <p:cNvPr id="4" name="object 4"/>
          <p:cNvSpPr/>
          <p:nvPr/>
        </p:nvSpPr>
        <p:spPr>
          <a:xfrm>
            <a:off x="762000" y="5353811"/>
            <a:ext cx="3846829" cy="0"/>
          </a:xfrm>
          <a:custGeom>
            <a:avLst/>
            <a:gdLst/>
            <a:ahLst/>
            <a:cxnLst/>
            <a:rect l="l" t="t" r="r" b="b"/>
            <a:pathLst>
              <a:path w="3846829">
                <a:moveTo>
                  <a:pt x="0" y="0"/>
                </a:moveTo>
                <a:lnTo>
                  <a:pt x="38464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4655" y="1408175"/>
            <a:ext cx="5844540" cy="4908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5800" y="3764279"/>
            <a:ext cx="225526" cy="224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48281" y="3783901"/>
            <a:ext cx="145160" cy="143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94701" y="3295269"/>
            <a:ext cx="19126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1255"/>
                </a:solidFill>
                <a:latin typeface="Verdana"/>
                <a:cs typeface="Verdana"/>
              </a:rPr>
              <a:t>Empire </a:t>
            </a:r>
            <a:r>
              <a:rPr sz="1400" b="1" spc="-5" dirty="0">
                <a:solidFill>
                  <a:srgbClr val="0D1255"/>
                </a:solidFill>
                <a:latin typeface="Verdana"/>
                <a:cs typeface="Verdana"/>
              </a:rPr>
              <a:t>State</a:t>
            </a:r>
            <a:r>
              <a:rPr sz="1400" b="1" spc="-105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D1255"/>
                </a:solidFill>
                <a:latin typeface="Verdana"/>
                <a:cs typeface="Verdana"/>
              </a:rPr>
              <a:t>Mine,  New</a:t>
            </a:r>
            <a:r>
              <a:rPr sz="1400" b="1" spc="-25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D1255"/>
                </a:solidFill>
                <a:latin typeface="Verdana"/>
                <a:cs typeface="Verdana"/>
              </a:rPr>
              <a:t>York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7086600"/>
            <a:ext cx="9031605" cy="685800"/>
          </a:xfrm>
          <a:custGeom>
            <a:avLst/>
            <a:gdLst/>
            <a:ahLst/>
            <a:cxnLst/>
            <a:rect l="l" t="t" r="r" b="b"/>
            <a:pathLst>
              <a:path w="9031605" h="685800">
                <a:moveTo>
                  <a:pt x="9031224" y="0"/>
                </a:moveTo>
                <a:lnTo>
                  <a:pt x="0" y="0"/>
                </a:lnTo>
                <a:lnTo>
                  <a:pt x="0" y="684920"/>
                </a:lnTo>
                <a:lnTo>
                  <a:pt x="8628253" y="685799"/>
                </a:lnTo>
                <a:lnTo>
                  <a:pt x="9031224" y="0"/>
                </a:lnTo>
                <a:close/>
              </a:path>
            </a:pathLst>
          </a:custGeom>
          <a:solidFill>
            <a:srgbClr val="4D4D4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5131" y="7246513"/>
            <a:ext cx="1398270" cy="299085"/>
          </a:xfrm>
          <a:custGeom>
            <a:avLst/>
            <a:gdLst/>
            <a:ahLst/>
            <a:cxnLst/>
            <a:rect l="l" t="t" r="r" b="b"/>
            <a:pathLst>
              <a:path w="1398270" h="299084">
                <a:moveTo>
                  <a:pt x="177334" y="0"/>
                </a:moveTo>
                <a:lnTo>
                  <a:pt x="128721" y="82351"/>
                </a:lnTo>
                <a:lnTo>
                  <a:pt x="226404" y="82351"/>
                </a:lnTo>
                <a:lnTo>
                  <a:pt x="177334" y="0"/>
                </a:lnTo>
                <a:close/>
              </a:path>
              <a:path w="1398270" h="299084">
                <a:moveTo>
                  <a:pt x="784650" y="75529"/>
                </a:moveTo>
                <a:lnTo>
                  <a:pt x="775992" y="75643"/>
                </a:lnTo>
                <a:lnTo>
                  <a:pt x="770309" y="78381"/>
                </a:lnTo>
                <a:lnTo>
                  <a:pt x="767233" y="84164"/>
                </a:lnTo>
                <a:lnTo>
                  <a:pt x="766396" y="93410"/>
                </a:lnTo>
                <a:lnTo>
                  <a:pt x="766852" y="129058"/>
                </a:lnTo>
                <a:lnTo>
                  <a:pt x="766852" y="240942"/>
                </a:lnTo>
                <a:lnTo>
                  <a:pt x="767552" y="245883"/>
                </a:lnTo>
                <a:lnTo>
                  <a:pt x="767765" y="251294"/>
                </a:lnTo>
                <a:lnTo>
                  <a:pt x="812731" y="251294"/>
                </a:lnTo>
                <a:lnTo>
                  <a:pt x="812731" y="75999"/>
                </a:lnTo>
                <a:lnTo>
                  <a:pt x="798177" y="75999"/>
                </a:lnTo>
                <a:lnTo>
                  <a:pt x="791352" y="75963"/>
                </a:lnTo>
                <a:lnTo>
                  <a:pt x="784650" y="75529"/>
                </a:lnTo>
                <a:close/>
              </a:path>
              <a:path w="1398270" h="299084">
                <a:moveTo>
                  <a:pt x="812731" y="75764"/>
                </a:moveTo>
                <a:lnTo>
                  <a:pt x="798177" y="75999"/>
                </a:lnTo>
                <a:lnTo>
                  <a:pt x="812731" y="75999"/>
                </a:lnTo>
                <a:lnTo>
                  <a:pt x="812731" y="75764"/>
                </a:lnTo>
                <a:close/>
              </a:path>
              <a:path w="1398270" h="299084">
                <a:moveTo>
                  <a:pt x="115143" y="158057"/>
                </a:moveTo>
                <a:lnTo>
                  <a:pt x="76913" y="168469"/>
                </a:lnTo>
                <a:lnTo>
                  <a:pt x="62863" y="191212"/>
                </a:lnTo>
                <a:lnTo>
                  <a:pt x="49069" y="214176"/>
                </a:lnTo>
                <a:lnTo>
                  <a:pt x="21910" y="260236"/>
                </a:lnTo>
                <a:lnTo>
                  <a:pt x="0" y="296942"/>
                </a:lnTo>
                <a:lnTo>
                  <a:pt x="33742" y="279886"/>
                </a:lnTo>
                <a:lnTo>
                  <a:pt x="66929" y="262324"/>
                </a:lnTo>
                <a:lnTo>
                  <a:pt x="99687" y="244364"/>
                </a:lnTo>
                <a:lnTo>
                  <a:pt x="132147" y="226118"/>
                </a:lnTo>
                <a:lnTo>
                  <a:pt x="135569" y="224237"/>
                </a:lnTo>
                <a:lnTo>
                  <a:pt x="138079" y="218117"/>
                </a:lnTo>
                <a:lnTo>
                  <a:pt x="138307" y="213646"/>
                </a:lnTo>
                <a:lnTo>
                  <a:pt x="138632" y="200374"/>
                </a:lnTo>
                <a:lnTo>
                  <a:pt x="138536" y="158351"/>
                </a:lnTo>
                <a:lnTo>
                  <a:pt x="115143" y="158057"/>
                </a:lnTo>
                <a:close/>
              </a:path>
              <a:path w="1398270" h="299084">
                <a:moveTo>
                  <a:pt x="246489" y="156969"/>
                </a:moveTo>
                <a:lnTo>
                  <a:pt x="233031" y="157987"/>
                </a:lnTo>
                <a:lnTo>
                  <a:pt x="219787" y="158586"/>
                </a:lnTo>
                <a:lnTo>
                  <a:pt x="219328" y="158586"/>
                </a:lnTo>
                <a:lnTo>
                  <a:pt x="218872" y="158822"/>
                </a:lnTo>
                <a:lnTo>
                  <a:pt x="216133" y="159530"/>
                </a:lnTo>
                <a:lnTo>
                  <a:pt x="216058" y="167764"/>
                </a:lnTo>
                <a:lnTo>
                  <a:pt x="215941" y="198541"/>
                </a:lnTo>
                <a:lnTo>
                  <a:pt x="216590" y="211294"/>
                </a:lnTo>
                <a:lnTo>
                  <a:pt x="255047" y="244331"/>
                </a:lnTo>
                <a:lnTo>
                  <a:pt x="342354" y="292706"/>
                </a:lnTo>
                <a:lnTo>
                  <a:pt x="346005" y="294824"/>
                </a:lnTo>
                <a:lnTo>
                  <a:pt x="349656" y="296471"/>
                </a:lnTo>
                <a:lnTo>
                  <a:pt x="354676" y="298824"/>
                </a:lnTo>
                <a:lnTo>
                  <a:pt x="353763" y="295765"/>
                </a:lnTo>
                <a:lnTo>
                  <a:pt x="353763" y="294589"/>
                </a:lnTo>
                <a:lnTo>
                  <a:pt x="353307" y="293883"/>
                </a:lnTo>
                <a:lnTo>
                  <a:pt x="312317" y="224628"/>
                </a:lnTo>
                <a:lnTo>
                  <a:pt x="298526" y="201647"/>
                </a:lnTo>
                <a:lnTo>
                  <a:pt x="292310" y="190117"/>
                </a:lnTo>
                <a:lnTo>
                  <a:pt x="286116" y="178235"/>
                </a:lnTo>
                <a:lnTo>
                  <a:pt x="279109" y="167764"/>
                </a:lnTo>
                <a:lnTo>
                  <a:pt x="270454" y="160471"/>
                </a:lnTo>
                <a:lnTo>
                  <a:pt x="259263" y="157231"/>
                </a:lnTo>
                <a:lnTo>
                  <a:pt x="246489" y="156969"/>
                </a:lnTo>
                <a:close/>
              </a:path>
              <a:path w="1398270" h="299084">
                <a:moveTo>
                  <a:pt x="663017" y="76940"/>
                </a:moveTo>
                <a:lnTo>
                  <a:pt x="469920" y="76940"/>
                </a:lnTo>
                <a:lnTo>
                  <a:pt x="469920" y="120706"/>
                </a:lnTo>
                <a:lnTo>
                  <a:pt x="543635" y="120706"/>
                </a:lnTo>
                <a:lnTo>
                  <a:pt x="543635" y="251765"/>
                </a:lnTo>
                <a:lnTo>
                  <a:pt x="590670" y="251765"/>
                </a:lnTo>
                <a:lnTo>
                  <a:pt x="590670" y="119530"/>
                </a:lnTo>
                <a:lnTo>
                  <a:pt x="663017" y="119530"/>
                </a:lnTo>
                <a:lnTo>
                  <a:pt x="663017" y="76940"/>
                </a:lnTo>
                <a:close/>
              </a:path>
              <a:path w="1398270" h="299084">
                <a:moveTo>
                  <a:pt x="1017537" y="75705"/>
                </a:moveTo>
                <a:lnTo>
                  <a:pt x="971245" y="75764"/>
                </a:lnTo>
                <a:lnTo>
                  <a:pt x="925023" y="75999"/>
                </a:lnTo>
                <a:lnTo>
                  <a:pt x="922042" y="75999"/>
                </a:lnTo>
                <a:lnTo>
                  <a:pt x="916809" y="80941"/>
                </a:lnTo>
                <a:lnTo>
                  <a:pt x="916566" y="83762"/>
                </a:lnTo>
                <a:lnTo>
                  <a:pt x="916109" y="92609"/>
                </a:lnTo>
                <a:lnTo>
                  <a:pt x="916109" y="120471"/>
                </a:lnTo>
                <a:lnTo>
                  <a:pt x="990525" y="120471"/>
                </a:lnTo>
                <a:lnTo>
                  <a:pt x="990525" y="251059"/>
                </a:lnTo>
                <a:lnTo>
                  <a:pt x="1037986" y="251059"/>
                </a:lnTo>
                <a:lnTo>
                  <a:pt x="1037985" y="120235"/>
                </a:lnTo>
                <a:lnTo>
                  <a:pt x="1110576" y="120235"/>
                </a:lnTo>
                <a:lnTo>
                  <a:pt x="1110576" y="75764"/>
                </a:lnTo>
                <a:lnTo>
                  <a:pt x="1017537" y="75705"/>
                </a:lnTo>
                <a:close/>
              </a:path>
              <a:path w="1398270" h="299084">
                <a:moveTo>
                  <a:pt x="1215454" y="252000"/>
                </a:moveTo>
                <a:lnTo>
                  <a:pt x="1185197" y="252000"/>
                </a:lnTo>
                <a:lnTo>
                  <a:pt x="1194479" y="252037"/>
                </a:lnTo>
                <a:lnTo>
                  <a:pt x="1203458" y="252470"/>
                </a:lnTo>
                <a:lnTo>
                  <a:pt x="1213498" y="253176"/>
                </a:lnTo>
                <a:lnTo>
                  <a:pt x="1215454" y="252000"/>
                </a:lnTo>
                <a:close/>
              </a:path>
              <a:path w="1398270" h="299084">
                <a:moveTo>
                  <a:pt x="1335502" y="131294"/>
                </a:moveTo>
                <a:lnTo>
                  <a:pt x="1281981" y="131294"/>
                </a:lnTo>
                <a:lnTo>
                  <a:pt x="1283807" y="133175"/>
                </a:lnTo>
                <a:lnTo>
                  <a:pt x="1284719" y="133645"/>
                </a:lnTo>
                <a:lnTo>
                  <a:pt x="1285176" y="134354"/>
                </a:lnTo>
                <a:lnTo>
                  <a:pt x="1326491" y="212940"/>
                </a:lnTo>
                <a:lnTo>
                  <a:pt x="1339559" y="236583"/>
                </a:lnTo>
                <a:lnTo>
                  <a:pt x="1350788" y="248558"/>
                </a:lnTo>
                <a:lnTo>
                  <a:pt x="1366471" y="252547"/>
                </a:lnTo>
                <a:lnTo>
                  <a:pt x="1392905" y="252235"/>
                </a:lnTo>
                <a:lnTo>
                  <a:pt x="1393818" y="252235"/>
                </a:lnTo>
                <a:lnTo>
                  <a:pt x="1394730" y="251765"/>
                </a:lnTo>
                <a:lnTo>
                  <a:pt x="1398138" y="251059"/>
                </a:lnTo>
                <a:lnTo>
                  <a:pt x="1395400" y="245413"/>
                </a:lnTo>
                <a:lnTo>
                  <a:pt x="1393361" y="240706"/>
                </a:lnTo>
                <a:lnTo>
                  <a:pt x="1391080" y="236236"/>
                </a:lnTo>
                <a:lnTo>
                  <a:pt x="1373843" y="204033"/>
                </a:lnTo>
                <a:lnTo>
                  <a:pt x="1356439" y="171852"/>
                </a:lnTo>
                <a:lnTo>
                  <a:pt x="1339462" y="139452"/>
                </a:lnTo>
                <a:lnTo>
                  <a:pt x="1335502" y="131294"/>
                </a:lnTo>
                <a:close/>
              </a:path>
              <a:path w="1398270" h="299084">
                <a:moveTo>
                  <a:pt x="1288971" y="74790"/>
                </a:moveTo>
                <a:lnTo>
                  <a:pt x="1251375" y="87763"/>
                </a:lnTo>
                <a:lnTo>
                  <a:pt x="1236166" y="117157"/>
                </a:lnTo>
                <a:lnTo>
                  <a:pt x="1220743" y="146441"/>
                </a:lnTo>
                <a:lnTo>
                  <a:pt x="1205234" y="175680"/>
                </a:lnTo>
                <a:lnTo>
                  <a:pt x="1164882" y="252235"/>
                </a:lnTo>
                <a:lnTo>
                  <a:pt x="1185197" y="252000"/>
                </a:lnTo>
                <a:lnTo>
                  <a:pt x="1215454" y="252000"/>
                </a:lnTo>
                <a:lnTo>
                  <a:pt x="1218974" y="249884"/>
                </a:lnTo>
                <a:lnTo>
                  <a:pt x="1223538" y="240471"/>
                </a:lnTo>
                <a:lnTo>
                  <a:pt x="1236359" y="215629"/>
                </a:lnTo>
                <a:lnTo>
                  <a:pt x="1249421" y="190853"/>
                </a:lnTo>
                <a:lnTo>
                  <a:pt x="1275805" y="141411"/>
                </a:lnTo>
                <a:lnTo>
                  <a:pt x="1277418" y="137881"/>
                </a:lnTo>
                <a:lnTo>
                  <a:pt x="1279912" y="134824"/>
                </a:lnTo>
                <a:lnTo>
                  <a:pt x="1281981" y="131294"/>
                </a:lnTo>
                <a:lnTo>
                  <a:pt x="1335502" y="131294"/>
                </a:lnTo>
                <a:lnTo>
                  <a:pt x="1323509" y="106587"/>
                </a:lnTo>
                <a:lnTo>
                  <a:pt x="1314251" y="90576"/>
                </a:lnTo>
                <a:lnTo>
                  <a:pt x="1303023" y="79970"/>
                </a:lnTo>
                <a:lnTo>
                  <a:pt x="1288971" y="74790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9134" y="7322336"/>
            <a:ext cx="198786" cy="178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0014" y="7321304"/>
            <a:ext cx="233256" cy="178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91241" y="7322219"/>
            <a:ext cx="194466" cy="1753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2285" y="7367426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489"/>
                </a:lnTo>
              </a:path>
            </a:pathLst>
          </a:custGeom>
          <a:ln w="47034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5052" y="736678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50" y="0"/>
                </a:lnTo>
              </a:path>
            </a:pathLst>
          </a:custGeom>
          <a:ln w="3175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052" y="734486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97" y="0"/>
                </a:lnTo>
              </a:path>
            </a:pathLst>
          </a:custGeom>
          <a:ln w="42540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1073" y="7403482"/>
            <a:ext cx="138734" cy="1418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5131" y="7404571"/>
            <a:ext cx="138632" cy="1388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1528" y="7322042"/>
            <a:ext cx="46355" cy="175895"/>
          </a:xfrm>
          <a:custGeom>
            <a:avLst/>
            <a:gdLst/>
            <a:ahLst/>
            <a:cxnLst/>
            <a:rect l="l" t="t" r="r" b="b"/>
            <a:pathLst>
              <a:path w="46355" h="175895">
                <a:moveTo>
                  <a:pt x="18254" y="0"/>
                </a:moveTo>
                <a:lnTo>
                  <a:pt x="9596" y="114"/>
                </a:lnTo>
                <a:lnTo>
                  <a:pt x="3913" y="2852"/>
                </a:lnTo>
                <a:lnTo>
                  <a:pt x="837" y="8634"/>
                </a:lnTo>
                <a:lnTo>
                  <a:pt x="0" y="17880"/>
                </a:lnTo>
                <a:lnTo>
                  <a:pt x="456" y="53528"/>
                </a:lnTo>
                <a:lnTo>
                  <a:pt x="456" y="165412"/>
                </a:lnTo>
                <a:lnTo>
                  <a:pt x="1156" y="170353"/>
                </a:lnTo>
                <a:lnTo>
                  <a:pt x="1369" y="175765"/>
                </a:lnTo>
                <a:lnTo>
                  <a:pt x="46334" y="175765"/>
                </a:lnTo>
                <a:lnTo>
                  <a:pt x="46334" y="470"/>
                </a:lnTo>
                <a:lnTo>
                  <a:pt x="31781" y="470"/>
                </a:lnTo>
                <a:lnTo>
                  <a:pt x="24956" y="433"/>
                </a:lnTo>
                <a:lnTo>
                  <a:pt x="18254" y="0"/>
                </a:lnTo>
                <a:close/>
              </a:path>
              <a:path w="46355" h="175895">
                <a:moveTo>
                  <a:pt x="46334" y="235"/>
                </a:moveTo>
                <a:lnTo>
                  <a:pt x="31781" y="470"/>
                </a:lnTo>
                <a:lnTo>
                  <a:pt x="46334" y="470"/>
                </a:lnTo>
                <a:lnTo>
                  <a:pt x="46334" y="235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3853" y="7246513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48613" y="0"/>
                </a:moveTo>
                <a:lnTo>
                  <a:pt x="0" y="82351"/>
                </a:lnTo>
                <a:lnTo>
                  <a:pt x="97683" y="82351"/>
                </a:lnTo>
                <a:lnTo>
                  <a:pt x="4861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17135" y="6976871"/>
            <a:ext cx="5541263" cy="7955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3544" y="7086600"/>
            <a:ext cx="5325110" cy="685800"/>
          </a:xfrm>
          <a:custGeom>
            <a:avLst/>
            <a:gdLst/>
            <a:ahLst/>
            <a:cxnLst/>
            <a:rect l="l" t="t" r="r" b="b"/>
            <a:pathLst>
              <a:path w="5325109" h="685800">
                <a:moveTo>
                  <a:pt x="5324855" y="0"/>
                </a:moveTo>
                <a:lnTo>
                  <a:pt x="424306" y="0"/>
                </a:lnTo>
                <a:lnTo>
                  <a:pt x="0" y="680243"/>
                </a:lnTo>
                <a:lnTo>
                  <a:pt x="1166618" y="685797"/>
                </a:lnTo>
                <a:lnTo>
                  <a:pt x="5324855" y="685797"/>
                </a:lnTo>
                <a:lnTo>
                  <a:pt x="5324855" y="0"/>
                </a:lnTo>
                <a:close/>
              </a:path>
            </a:pathLst>
          </a:custGeom>
          <a:solidFill>
            <a:srgbClr val="1F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50595" y="1481182"/>
            <a:ext cx="4820285" cy="15748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solidFill>
                  <a:srgbClr val="0D1255"/>
                </a:solidFill>
                <a:latin typeface="Verdana"/>
                <a:cs typeface="Verdana"/>
              </a:rPr>
              <a:t>Focus on </a:t>
            </a:r>
            <a:r>
              <a:rPr sz="1600" b="1" spc="-10" dirty="0">
                <a:solidFill>
                  <a:srgbClr val="0D1255"/>
                </a:solidFill>
                <a:latin typeface="Verdana"/>
                <a:cs typeface="Verdana"/>
              </a:rPr>
              <a:t>exploration </a:t>
            </a:r>
            <a:r>
              <a:rPr sz="1600" b="1" spc="-5" dirty="0">
                <a:solidFill>
                  <a:srgbClr val="0D1255"/>
                </a:solidFill>
                <a:latin typeface="Verdana"/>
                <a:cs typeface="Verdana"/>
              </a:rPr>
              <a:t>and</a:t>
            </a:r>
            <a:r>
              <a:rPr sz="1600" b="1" spc="65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D1255"/>
                </a:solidFill>
                <a:latin typeface="Verdana"/>
                <a:cs typeface="Verdana"/>
              </a:rPr>
              <a:t>development;</a:t>
            </a:r>
            <a:endParaRPr sz="16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  <a:spcBef>
                <a:spcPts val="280"/>
              </a:spcBef>
            </a:pPr>
            <a:r>
              <a:rPr sz="1600" b="1" spc="-10" dirty="0">
                <a:solidFill>
                  <a:srgbClr val="0D1255"/>
                </a:solidFill>
                <a:latin typeface="Verdana"/>
                <a:cs typeface="Verdana"/>
              </a:rPr>
              <a:t>driven by </a:t>
            </a:r>
            <a:r>
              <a:rPr sz="1600" b="1" spc="-5" dirty="0">
                <a:solidFill>
                  <a:srgbClr val="0D1255"/>
                </a:solidFill>
                <a:latin typeface="Verdana"/>
                <a:cs typeface="Verdana"/>
              </a:rPr>
              <a:t>best-in-class</a:t>
            </a:r>
            <a:r>
              <a:rPr sz="1600" b="1" spc="80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D1255"/>
                </a:solidFill>
                <a:latin typeface="Verdana"/>
                <a:cs typeface="Verdana"/>
              </a:rPr>
              <a:t>leadership</a:t>
            </a:r>
            <a:endParaRPr sz="16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0D1255"/>
                </a:solidFill>
                <a:latin typeface="Verdana"/>
                <a:cs typeface="Verdana"/>
              </a:rPr>
              <a:t>Empire </a:t>
            </a:r>
            <a:r>
              <a:rPr sz="1600" b="1" spc="-5" dirty="0">
                <a:solidFill>
                  <a:srgbClr val="0D1255"/>
                </a:solidFill>
                <a:latin typeface="Verdana"/>
                <a:cs typeface="Verdana"/>
              </a:rPr>
              <a:t>State </a:t>
            </a:r>
            <a:r>
              <a:rPr sz="1600" b="1" spc="-10" dirty="0">
                <a:solidFill>
                  <a:srgbClr val="0D1255"/>
                </a:solidFill>
                <a:latin typeface="Verdana"/>
                <a:cs typeface="Verdana"/>
              </a:rPr>
              <a:t>Mine (ESM), </a:t>
            </a:r>
            <a:r>
              <a:rPr sz="1600" b="1" spc="-5" dirty="0">
                <a:solidFill>
                  <a:srgbClr val="0D1255"/>
                </a:solidFill>
                <a:latin typeface="Verdana"/>
                <a:cs typeface="Verdana"/>
              </a:rPr>
              <a:t>NY</a:t>
            </a:r>
            <a:r>
              <a:rPr sz="1600" b="1" spc="100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D1255"/>
                </a:solidFill>
                <a:latin typeface="Verdana"/>
                <a:cs typeface="Verdana"/>
              </a:rPr>
              <a:t>State</a:t>
            </a:r>
            <a:endParaRPr sz="1600">
              <a:latin typeface="Verdana"/>
              <a:cs typeface="Verdana"/>
            </a:endParaRPr>
          </a:p>
          <a:p>
            <a:pPr marL="1316990" marR="687705" lvl="1" indent="-286385">
              <a:lnSpc>
                <a:spcPct val="114399"/>
              </a:lnSpc>
              <a:spcBef>
                <a:spcPts val="610"/>
              </a:spcBef>
              <a:buClr>
                <a:srgbClr val="0D1255"/>
              </a:buClr>
              <a:buFont typeface="Arial"/>
              <a:buChar char="•"/>
              <a:tabLst>
                <a:tab pos="1316990" algn="l"/>
                <a:tab pos="1317625" algn="l"/>
              </a:tabLst>
            </a:pPr>
            <a:r>
              <a:rPr sz="1600" spc="-5" dirty="0">
                <a:solidFill>
                  <a:srgbClr val="5D605E"/>
                </a:solidFill>
                <a:latin typeface="Verdana"/>
                <a:cs typeface="Verdana"/>
              </a:rPr>
              <a:t>100%-owned </a:t>
            </a:r>
            <a:r>
              <a:rPr sz="1600" spc="-10" dirty="0">
                <a:solidFill>
                  <a:srgbClr val="5D605E"/>
                </a:solidFill>
                <a:latin typeface="Verdana"/>
                <a:cs typeface="Verdana"/>
              </a:rPr>
              <a:t>zinc producer  in </a:t>
            </a:r>
            <a:r>
              <a:rPr sz="1600" spc="-5" dirty="0">
                <a:solidFill>
                  <a:srgbClr val="5D605E"/>
                </a:solidFill>
                <a:latin typeface="Verdana"/>
                <a:cs typeface="Verdana"/>
              </a:rPr>
              <a:t>historic </a:t>
            </a:r>
            <a:r>
              <a:rPr sz="1600" spc="-10" dirty="0">
                <a:solidFill>
                  <a:srgbClr val="5D605E"/>
                </a:solidFill>
                <a:latin typeface="Verdana"/>
                <a:cs typeface="Verdana"/>
              </a:rPr>
              <a:t>mining</a:t>
            </a:r>
            <a:r>
              <a:rPr sz="16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D605E"/>
                </a:solidFill>
                <a:latin typeface="Verdana"/>
                <a:cs typeface="Verdana"/>
              </a:rPr>
              <a:t>district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0595" y="4386198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D125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316990" indent="-286385">
              <a:lnSpc>
                <a:spcPct val="100000"/>
              </a:lnSpc>
              <a:spcBef>
                <a:spcPts val="395"/>
              </a:spcBef>
              <a:buClr>
                <a:srgbClr val="0D1255"/>
              </a:buClr>
              <a:buFont typeface="Arial"/>
              <a:buChar char="•"/>
              <a:tabLst>
                <a:tab pos="1316990" algn="l"/>
                <a:tab pos="1317625" algn="l"/>
              </a:tabLst>
            </a:pPr>
            <a:r>
              <a:rPr spc="-5" dirty="0"/>
              <a:t>H2/21 </a:t>
            </a:r>
            <a:r>
              <a:rPr spc="-10" dirty="0"/>
              <a:t>production </a:t>
            </a:r>
            <a:r>
              <a:rPr spc="-5" dirty="0"/>
              <a:t>forecasted at</a:t>
            </a:r>
            <a:r>
              <a:rPr spc="30" dirty="0"/>
              <a:t> </a:t>
            </a:r>
            <a:r>
              <a:rPr dirty="0"/>
              <a:t>26M</a:t>
            </a:r>
          </a:p>
          <a:p>
            <a:pPr marL="1316990">
              <a:lnSpc>
                <a:spcPct val="100000"/>
              </a:lnSpc>
              <a:spcBef>
                <a:spcPts val="290"/>
              </a:spcBef>
            </a:pPr>
            <a:r>
              <a:rPr spc="-10" dirty="0"/>
              <a:t>payable lbs </a:t>
            </a:r>
            <a:r>
              <a:rPr spc="-5" dirty="0"/>
              <a:t>at AISC</a:t>
            </a:r>
            <a:r>
              <a:rPr spc="-5" dirty="0">
                <a:latin typeface="Calibri"/>
                <a:cs typeface="Calibri"/>
              </a:rPr>
              <a:t>¹ </a:t>
            </a:r>
            <a:r>
              <a:rPr spc="-5" dirty="0"/>
              <a:t>of</a:t>
            </a:r>
            <a:r>
              <a:rPr spc="-95" dirty="0"/>
              <a:t> </a:t>
            </a:r>
            <a:r>
              <a:rPr spc="-5" dirty="0"/>
              <a:t>US$0.88/lb</a:t>
            </a:r>
          </a:p>
          <a:p>
            <a:pPr marL="1316990" marR="992505" indent="-286385">
              <a:lnSpc>
                <a:spcPct val="114399"/>
              </a:lnSpc>
              <a:spcBef>
                <a:spcPts val="600"/>
              </a:spcBef>
              <a:buClr>
                <a:srgbClr val="0D1255"/>
              </a:buClr>
              <a:buFont typeface="Arial"/>
              <a:buChar char="•"/>
              <a:tabLst>
                <a:tab pos="1316990" algn="l"/>
                <a:tab pos="1317625" algn="l"/>
              </a:tabLst>
            </a:pPr>
            <a:r>
              <a:rPr dirty="0"/>
              <a:t>In </a:t>
            </a:r>
            <a:r>
              <a:rPr spc="-5" dirty="0"/>
              <a:t>the process of </a:t>
            </a:r>
            <a:r>
              <a:rPr spc="-10" dirty="0"/>
              <a:t>developing  </a:t>
            </a:r>
            <a:r>
              <a:rPr spc="-5" dirty="0"/>
              <a:t>near-mine </a:t>
            </a:r>
            <a:r>
              <a:rPr spc="-10" dirty="0"/>
              <a:t>open-pit</a:t>
            </a:r>
            <a:r>
              <a:rPr spc="10" dirty="0"/>
              <a:t> </a:t>
            </a:r>
            <a:r>
              <a:rPr spc="-5" dirty="0"/>
              <a:t>resources</a:t>
            </a:r>
          </a:p>
          <a:p>
            <a:pPr marL="299085">
              <a:lnSpc>
                <a:spcPct val="100000"/>
              </a:lnSpc>
              <a:spcBef>
                <a:spcPts val="840"/>
              </a:spcBef>
            </a:pPr>
            <a:r>
              <a:rPr b="1" spc="-5" dirty="0">
                <a:solidFill>
                  <a:srgbClr val="0D1255"/>
                </a:solidFill>
                <a:latin typeface="Verdana"/>
                <a:cs typeface="Verdana"/>
              </a:rPr>
              <a:t>H2/21 </a:t>
            </a:r>
            <a:r>
              <a:rPr b="1" spc="-10" dirty="0">
                <a:solidFill>
                  <a:srgbClr val="0D1255"/>
                </a:solidFill>
                <a:latin typeface="Verdana"/>
                <a:cs typeface="Verdana"/>
              </a:rPr>
              <a:t>strategy </a:t>
            </a:r>
            <a:r>
              <a:rPr b="1" spc="-5" dirty="0">
                <a:solidFill>
                  <a:srgbClr val="0D1255"/>
                </a:solidFill>
                <a:latin typeface="Verdana"/>
                <a:cs typeface="Verdana"/>
              </a:rPr>
              <a:t>to retire </a:t>
            </a:r>
            <a:r>
              <a:rPr b="1" spc="-10" dirty="0">
                <a:solidFill>
                  <a:srgbClr val="0D1255"/>
                </a:solidFill>
                <a:latin typeface="Verdana"/>
                <a:cs typeface="Verdana"/>
              </a:rPr>
              <a:t>portion </a:t>
            </a:r>
            <a:r>
              <a:rPr b="1" spc="-5" dirty="0">
                <a:solidFill>
                  <a:srgbClr val="0D1255"/>
                </a:solidFill>
                <a:latin typeface="Verdana"/>
                <a:cs typeface="Verdana"/>
              </a:rPr>
              <a:t>of </a:t>
            </a:r>
            <a:r>
              <a:rPr b="1" spc="-10" dirty="0">
                <a:solidFill>
                  <a:srgbClr val="0D1255"/>
                </a:solidFill>
                <a:latin typeface="Verdana"/>
                <a:cs typeface="Verdana"/>
              </a:rPr>
              <a:t>debt</a:t>
            </a:r>
            <a:r>
              <a:rPr b="1" spc="130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0D1255"/>
                </a:solidFill>
                <a:latin typeface="Verdana"/>
                <a:cs typeface="Verdana"/>
              </a:rPr>
              <a:t>and</a:t>
            </a:r>
          </a:p>
          <a:p>
            <a:pPr marL="299085">
              <a:lnSpc>
                <a:spcPct val="100000"/>
              </a:lnSpc>
            </a:pPr>
            <a:r>
              <a:rPr b="1" spc="-10" dirty="0">
                <a:solidFill>
                  <a:srgbClr val="0D1255"/>
                </a:solidFill>
                <a:latin typeface="Verdana"/>
                <a:cs typeface="Verdana"/>
              </a:rPr>
              <a:t>initiate inaugural</a:t>
            </a:r>
            <a:r>
              <a:rPr b="1" spc="70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0D1255"/>
                </a:solidFill>
                <a:latin typeface="Verdana"/>
                <a:cs typeface="Verdana"/>
              </a:rPr>
              <a:t>dividend</a:t>
            </a:r>
          </a:p>
          <a:p>
            <a:pPr marL="299085" indent="-28638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5" dirty="0">
                <a:solidFill>
                  <a:srgbClr val="0D1255"/>
                </a:solidFill>
                <a:latin typeface="Verdana"/>
                <a:cs typeface="Verdana"/>
              </a:rPr>
              <a:t>Part of the Augusta </a:t>
            </a:r>
            <a:r>
              <a:rPr b="1" spc="-10" dirty="0">
                <a:solidFill>
                  <a:srgbClr val="0D1255"/>
                </a:solidFill>
                <a:latin typeface="Verdana"/>
                <a:cs typeface="Verdana"/>
              </a:rPr>
              <a:t>Group </a:t>
            </a:r>
            <a:r>
              <a:rPr b="1" spc="-5" dirty="0">
                <a:solidFill>
                  <a:srgbClr val="0D1255"/>
                </a:solidFill>
                <a:latin typeface="Verdana"/>
                <a:cs typeface="Verdana"/>
              </a:rPr>
              <a:t>– </a:t>
            </a:r>
            <a:r>
              <a:rPr b="1" spc="-10" dirty="0">
                <a:solidFill>
                  <a:srgbClr val="0D1255"/>
                </a:solidFill>
                <a:latin typeface="Verdana"/>
                <a:cs typeface="Verdana"/>
              </a:rPr>
              <a:t>strong</a:t>
            </a:r>
            <a:r>
              <a:rPr b="1" spc="95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b="1" spc="-5" dirty="0">
                <a:solidFill>
                  <a:srgbClr val="0D1255"/>
                </a:solidFill>
                <a:latin typeface="Verdana"/>
                <a:cs typeface="Verdana"/>
              </a:rPr>
              <a:t>track</a:t>
            </a:r>
          </a:p>
          <a:p>
            <a:pPr marL="299085">
              <a:lnSpc>
                <a:spcPct val="100000"/>
              </a:lnSpc>
              <a:spcBef>
                <a:spcPts val="275"/>
              </a:spcBef>
            </a:pPr>
            <a:r>
              <a:rPr b="1" spc="-10" dirty="0">
                <a:solidFill>
                  <a:srgbClr val="0D1255"/>
                </a:solidFill>
                <a:latin typeface="Verdana"/>
                <a:cs typeface="Verdana"/>
              </a:rPr>
              <a:t>record in exploration </a:t>
            </a:r>
            <a:r>
              <a:rPr b="1" spc="-5" dirty="0">
                <a:solidFill>
                  <a:srgbClr val="0D1255"/>
                </a:solidFill>
                <a:latin typeface="Verdana"/>
                <a:cs typeface="Verdana"/>
              </a:rPr>
              <a:t>and</a:t>
            </a:r>
            <a:r>
              <a:rPr b="1" spc="155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b="1" spc="-10" dirty="0">
                <a:solidFill>
                  <a:srgbClr val="0D1255"/>
                </a:solidFill>
                <a:latin typeface="Verdana"/>
                <a:cs typeface="Verdana"/>
              </a:rPr>
              <a:t>development</a:t>
            </a:r>
          </a:p>
        </p:txBody>
      </p:sp>
      <p:sp>
        <p:nvSpPr>
          <p:cNvPr id="26" name="object 26"/>
          <p:cNvSpPr/>
          <p:nvPr/>
        </p:nvSpPr>
        <p:spPr>
          <a:xfrm>
            <a:off x="0" y="1208532"/>
            <a:ext cx="8238490" cy="0"/>
          </a:xfrm>
          <a:custGeom>
            <a:avLst/>
            <a:gdLst/>
            <a:ahLst/>
            <a:cxnLst/>
            <a:rect l="l" t="t" r="r" b="b"/>
            <a:pathLst>
              <a:path w="8238490">
                <a:moveTo>
                  <a:pt x="0" y="0"/>
                </a:moveTo>
                <a:lnTo>
                  <a:pt x="8238108" y="0"/>
                </a:lnTo>
              </a:path>
            </a:pathLst>
          </a:custGeom>
          <a:ln w="6350">
            <a:solidFill>
              <a:srgbClr val="0E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762660" y="5728461"/>
          <a:ext cx="4500245" cy="1030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031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Toronto </a:t>
                      </a:r>
                      <a:r>
                        <a:rPr sz="1000" b="1" spc="-10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Stock Exchange</a:t>
                      </a:r>
                      <a:r>
                        <a:rPr sz="1000" b="1" spc="30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Symbol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52069" marB="0">
                    <a:lnT w="6350">
                      <a:solidFill>
                        <a:srgbClr val="1281B8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  <a:solidFill>
                      <a:srgbClr val="1281B8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b="1" spc="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TI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52069" marB="0">
                    <a:lnT w="6350">
                      <a:solidFill>
                        <a:srgbClr val="1281B8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  <a:solidFill>
                      <a:srgbClr val="1281B8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00" b="1" spc="-10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Shares Outstanding</a:t>
                      </a:r>
                      <a:r>
                        <a:rPr sz="1000" b="1" spc="1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(08/10/2021)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52705" marB="0"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139</a:t>
                      </a:r>
                      <a:r>
                        <a:rPr sz="1000" b="1" spc="-9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M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52705" marB="0"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00" b="1" spc="-10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Fully Diluted Shares Outstanding</a:t>
                      </a:r>
                      <a:r>
                        <a:rPr sz="1000" b="1" spc="3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(08/10/2021)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  <a:solidFill>
                      <a:srgbClr val="E4F0F8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170</a:t>
                      </a:r>
                      <a:r>
                        <a:rPr sz="1000" b="1" spc="-9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M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  <a:solidFill>
                      <a:srgbClr val="E4F0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06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00" b="1" spc="-10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Market Capitalization (as </a:t>
                      </a: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1000" b="1" spc="4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08/10/2021)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C$42</a:t>
                      </a:r>
                      <a:r>
                        <a:rPr sz="1000" b="1" spc="-80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0D1255"/>
                          </a:solidFill>
                          <a:latin typeface="Verdana"/>
                          <a:cs typeface="Verdana"/>
                        </a:rPr>
                        <a:t>M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52704" marB="0">
                    <a:lnT w="6350">
                      <a:solidFill>
                        <a:srgbClr val="1F487C"/>
                      </a:solidFill>
                      <a:prstDash val="solid"/>
                    </a:lnT>
                    <a:lnB w="6350">
                      <a:solidFill>
                        <a:srgbClr val="1F487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28" name="object 28"/>
          <p:cNvSpPr txBox="1"/>
          <p:nvPr/>
        </p:nvSpPr>
        <p:spPr>
          <a:xfrm>
            <a:off x="754481" y="6911746"/>
            <a:ext cx="57156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D605E"/>
                </a:solidFill>
                <a:latin typeface="Verdana"/>
                <a:cs typeface="Verdana"/>
              </a:rPr>
              <a:t>1. </a:t>
            </a:r>
            <a:r>
              <a:rPr sz="800" spc="5" dirty="0">
                <a:solidFill>
                  <a:srgbClr val="5D605E"/>
                </a:solidFill>
                <a:latin typeface="Verdana"/>
                <a:cs typeface="Verdana"/>
              </a:rPr>
              <a:t>AISC </a:t>
            </a:r>
            <a:r>
              <a:rPr sz="800" spc="-5" dirty="0">
                <a:solidFill>
                  <a:srgbClr val="5D605E"/>
                </a:solidFill>
                <a:latin typeface="Verdana"/>
                <a:cs typeface="Verdana"/>
              </a:rPr>
              <a:t>is </a:t>
            </a:r>
            <a:r>
              <a:rPr sz="800" dirty="0">
                <a:solidFill>
                  <a:srgbClr val="5D605E"/>
                </a:solidFill>
                <a:latin typeface="Verdana"/>
                <a:cs typeface="Verdana"/>
              </a:rPr>
              <a:t>a </a:t>
            </a:r>
            <a:r>
              <a:rPr sz="800" spc="-5" dirty="0">
                <a:solidFill>
                  <a:srgbClr val="5D605E"/>
                </a:solidFill>
                <a:latin typeface="Verdana"/>
                <a:cs typeface="Verdana"/>
              </a:rPr>
              <a:t>non-GAAP </a:t>
            </a:r>
            <a:r>
              <a:rPr sz="800" dirty="0">
                <a:solidFill>
                  <a:srgbClr val="5D605E"/>
                </a:solidFill>
                <a:latin typeface="Verdana"/>
                <a:cs typeface="Verdana"/>
              </a:rPr>
              <a:t>measure. See </a:t>
            </a:r>
            <a:r>
              <a:rPr sz="800" spc="-5" dirty="0">
                <a:solidFill>
                  <a:srgbClr val="5D605E"/>
                </a:solidFill>
                <a:latin typeface="Verdana"/>
                <a:cs typeface="Verdana"/>
              </a:rPr>
              <a:t>the </a:t>
            </a:r>
            <a:r>
              <a:rPr sz="800" dirty="0">
                <a:solidFill>
                  <a:srgbClr val="5D605E"/>
                </a:solidFill>
                <a:latin typeface="Verdana"/>
                <a:cs typeface="Verdana"/>
              </a:rPr>
              <a:t>Company’s most recent MD&amp;A for discussion of non-GAAP</a:t>
            </a:r>
            <a:r>
              <a:rPr sz="800" spc="-1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800" dirty="0">
                <a:solidFill>
                  <a:srgbClr val="5D605E"/>
                </a:solidFill>
                <a:latin typeface="Verdana"/>
                <a:cs typeface="Verdana"/>
              </a:rPr>
              <a:t>measures.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92979" y="1344617"/>
            <a:ext cx="5033772" cy="5709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300" y="251092"/>
            <a:ext cx="8553450" cy="7366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pc="-5" dirty="0">
                <a:solidFill>
                  <a:srgbClr val="1F87BC"/>
                </a:solidFill>
              </a:rPr>
              <a:t>Empire </a:t>
            </a:r>
            <a:r>
              <a:rPr spc="-10" dirty="0">
                <a:solidFill>
                  <a:srgbClr val="1F87BC"/>
                </a:solidFill>
              </a:rPr>
              <a:t>State</a:t>
            </a:r>
            <a:r>
              <a:rPr spc="15" dirty="0">
                <a:solidFill>
                  <a:srgbClr val="1F87BC"/>
                </a:solidFill>
              </a:rPr>
              <a:t> </a:t>
            </a:r>
            <a:r>
              <a:rPr spc="-5" dirty="0">
                <a:solidFill>
                  <a:srgbClr val="1F87BC"/>
                </a:solidFill>
              </a:rPr>
              <a:t>Mine:</a:t>
            </a: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-5" dirty="0">
                <a:solidFill>
                  <a:srgbClr val="1F87BC"/>
                </a:solidFill>
              </a:rPr>
              <a:t>Focused on Exploration in a </a:t>
            </a:r>
            <a:r>
              <a:rPr spc="-10" dirty="0">
                <a:solidFill>
                  <a:srgbClr val="1F87BC"/>
                </a:solidFill>
              </a:rPr>
              <a:t>100-Year-Old </a:t>
            </a:r>
            <a:r>
              <a:rPr spc="-5" dirty="0">
                <a:solidFill>
                  <a:srgbClr val="1F87BC"/>
                </a:solidFill>
              </a:rPr>
              <a:t>Zinc</a:t>
            </a:r>
            <a:r>
              <a:rPr spc="80" dirty="0">
                <a:solidFill>
                  <a:srgbClr val="1F87BC"/>
                </a:solidFill>
              </a:rPr>
              <a:t> </a:t>
            </a:r>
            <a:r>
              <a:rPr spc="-5" dirty="0">
                <a:solidFill>
                  <a:srgbClr val="1F87BC"/>
                </a:solidFill>
              </a:rPr>
              <a:t>District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518" y="1453363"/>
            <a:ext cx="3806190" cy="168592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95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Producing zinc</a:t>
            </a:r>
            <a:r>
              <a:rPr sz="1400" spc="-5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concentrate</a:t>
            </a:r>
            <a:endParaRPr sz="14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Local </a:t>
            </a:r>
            <a:r>
              <a:rPr sz="1400" spc="-25" dirty="0">
                <a:solidFill>
                  <a:srgbClr val="5D605E"/>
                </a:solidFill>
                <a:latin typeface="Verdana"/>
                <a:cs typeface="Verdana"/>
              </a:rPr>
              <a:t>employer,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benefiting</a:t>
            </a:r>
            <a:r>
              <a:rPr sz="1400" spc="-9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St.</a:t>
            </a:r>
            <a:endParaRPr sz="14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Lawrence County </a:t>
            </a:r>
            <a:r>
              <a:rPr sz="1400" spc="5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northern New</a:t>
            </a:r>
            <a:r>
              <a:rPr sz="1400" spc="-1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5D605E"/>
                </a:solidFill>
                <a:latin typeface="Verdana"/>
                <a:cs typeface="Verdana"/>
              </a:rPr>
              <a:t>York</a:t>
            </a:r>
            <a:endParaRPr sz="1400">
              <a:latin typeface="Verdana"/>
              <a:cs typeface="Verdana"/>
            </a:endParaRPr>
          </a:p>
          <a:p>
            <a:pPr marL="299085" marR="279400" indent="-286385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Long-term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zinc </a:t>
            </a: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concentrate offtake 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agreement with Glencore –  </a:t>
            </a: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transportation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within North</a:t>
            </a:r>
            <a:r>
              <a:rPr sz="1400" spc="-7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America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18" y="3240786"/>
            <a:ext cx="367347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6385" algn="just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Historic </a:t>
            </a: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production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– </a:t>
            </a: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44M tons </a:t>
            </a:r>
            <a:r>
              <a:rPr sz="1400" spc="5" dirty="0">
                <a:solidFill>
                  <a:srgbClr val="5D605E"/>
                </a:solidFill>
                <a:latin typeface="Verdana"/>
                <a:cs typeface="Verdana"/>
              </a:rPr>
              <a:t>milled 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at </a:t>
            </a:r>
            <a:r>
              <a:rPr sz="1400" spc="-10" dirty="0">
                <a:solidFill>
                  <a:srgbClr val="5D605E"/>
                </a:solidFill>
                <a:latin typeface="Verdana"/>
                <a:cs typeface="Verdana"/>
              </a:rPr>
              <a:t>average </a:t>
            </a: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grade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9.4%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zinc from</a:t>
            </a:r>
            <a:r>
              <a:rPr sz="1400" spc="-13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7  </a:t>
            </a:r>
            <a:r>
              <a:rPr sz="1400" spc="5" dirty="0">
                <a:solidFill>
                  <a:srgbClr val="5D605E"/>
                </a:solidFill>
                <a:latin typeface="Verdana"/>
                <a:cs typeface="Verdana"/>
              </a:rPr>
              <a:t>mines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within 30-mile </a:t>
            </a:r>
            <a:r>
              <a:rPr sz="1400" spc="-5" dirty="0">
                <a:solidFill>
                  <a:srgbClr val="5D605E"/>
                </a:solidFill>
                <a:latin typeface="Verdana"/>
                <a:cs typeface="Verdana"/>
              </a:rPr>
              <a:t>radius </a:t>
            </a:r>
            <a:r>
              <a:rPr sz="1400" dirty="0">
                <a:solidFill>
                  <a:srgbClr val="5D605E"/>
                </a:solidFill>
                <a:latin typeface="Verdana"/>
                <a:cs typeface="Verdana"/>
              </a:rPr>
              <a:t>of</a:t>
            </a:r>
            <a:r>
              <a:rPr sz="1400" spc="-15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5D605E"/>
                </a:solidFill>
                <a:latin typeface="Verdana"/>
                <a:cs typeface="Verdana"/>
              </a:rPr>
              <a:t>mill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6195" y="4887467"/>
            <a:ext cx="3369564" cy="1895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7011" y="6809943"/>
            <a:ext cx="26746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Verdana"/>
                <a:cs typeface="Verdana"/>
              </a:rPr>
              <a:t>Shipment of </a:t>
            </a:r>
            <a:r>
              <a:rPr sz="1000" dirty="0">
                <a:latin typeface="Verdana"/>
                <a:cs typeface="Verdana"/>
              </a:rPr>
              <a:t>zinc </a:t>
            </a:r>
            <a:r>
              <a:rPr sz="1000" spc="-5" dirty="0">
                <a:latin typeface="Verdana"/>
                <a:cs typeface="Verdana"/>
              </a:rPr>
              <a:t>concentrate </a:t>
            </a:r>
            <a:r>
              <a:rPr sz="1000" dirty="0">
                <a:latin typeface="Verdana"/>
                <a:cs typeface="Verdana"/>
              </a:rPr>
              <a:t>leaving</a:t>
            </a:r>
            <a:r>
              <a:rPr sz="1000" spc="6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site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086600"/>
            <a:ext cx="9031605" cy="685800"/>
          </a:xfrm>
          <a:custGeom>
            <a:avLst/>
            <a:gdLst/>
            <a:ahLst/>
            <a:cxnLst/>
            <a:rect l="l" t="t" r="r" b="b"/>
            <a:pathLst>
              <a:path w="9031605" h="685800">
                <a:moveTo>
                  <a:pt x="9031224" y="0"/>
                </a:moveTo>
                <a:lnTo>
                  <a:pt x="0" y="0"/>
                </a:lnTo>
                <a:lnTo>
                  <a:pt x="0" y="684920"/>
                </a:lnTo>
                <a:lnTo>
                  <a:pt x="8628253" y="685799"/>
                </a:lnTo>
                <a:lnTo>
                  <a:pt x="9031224" y="0"/>
                </a:lnTo>
                <a:close/>
              </a:path>
            </a:pathLst>
          </a:custGeom>
          <a:solidFill>
            <a:srgbClr val="4D4D4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5131" y="7246513"/>
            <a:ext cx="1398270" cy="299085"/>
          </a:xfrm>
          <a:custGeom>
            <a:avLst/>
            <a:gdLst/>
            <a:ahLst/>
            <a:cxnLst/>
            <a:rect l="l" t="t" r="r" b="b"/>
            <a:pathLst>
              <a:path w="1398270" h="299084">
                <a:moveTo>
                  <a:pt x="177334" y="0"/>
                </a:moveTo>
                <a:lnTo>
                  <a:pt x="128721" y="82351"/>
                </a:lnTo>
                <a:lnTo>
                  <a:pt x="226404" y="82351"/>
                </a:lnTo>
                <a:lnTo>
                  <a:pt x="177334" y="0"/>
                </a:lnTo>
                <a:close/>
              </a:path>
              <a:path w="1398270" h="299084">
                <a:moveTo>
                  <a:pt x="784650" y="75529"/>
                </a:moveTo>
                <a:lnTo>
                  <a:pt x="775992" y="75643"/>
                </a:lnTo>
                <a:lnTo>
                  <a:pt x="770309" y="78381"/>
                </a:lnTo>
                <a:lnTo>
                  <a:pt x="767233" y="84164"/>
                </a:lnTo>
                <a:lnTo>
                  <a:pt x="766396" y="93410"/>
                </a:lnTo>
                <a:lnTo>
                  <a:pt x="766852" y="129058"/>
                </a:lnTo>
                <a:lnTo>
                  <a:pt x="766852" y="240942"/>
                </a:lnTo>
                <a:lnTo>
                  <a:pt x="767552" y="245883"/>
                </a:lnTo>
                <a:lnTo>
                  <a:pt x="767765" y="251294"/>
                </a:lnTo>
                <a:lnTo>
                  <a:pt x="812731" y="251294"/>
                </a:lnTo>
                <a:lnTo>
                  <a:pt x="812731" y="75999"/>
                </a:lnTo>
                <a:lnTo>
                  <a:pt x="798177" y="75999"/>
                </a:lnTo>
                <a:lnTo>
                  <a:pt x="791352" y="75963"/>
                </a:lnTo>
                <a:lnTo>
                  <a:pt x="784650" y="75529"/>
                </a:lnTo>
                <a:close/>
              </a:path>
              <a:path w="1398270" h="299084">
                <a:moveTo>
                  <a:pt x="812731" y="75764"/>
                </a:moveTo>
                <a:lnTo>
                  <a:pt x="798177" y="75999"/>
                </a:lnTo>
                <a:lnTo>
                  <a:pt x="812731" y="75999"/>
                </a:lnTo>
                <a:lnTo>
                  <a:pt x="812731" y="75764"/>
                </a:lnTo>
                <a:close/>
              </a:path>
              <a:path w="1398270" h="299084">
                <a:moveTo>
                  <a:pt x="115143" y="158057"/>
                </a:moveTo>
                <a:lnTo>
                  <a:pt x="76913" y="168469"/>
                </a:lnTo>
                <a:lnTo>
                  <a:pt x="62863" y="191212"/>
                </a:lnTo>
                <a:lnTo>
                  <a:pt x="49069" y="214176"/>
                </a:lnTo>
                <a:lnTo>
                  <a:pt x="21910" y="260236"/>
                </a:lnTo>
                <a:lnTo>
                  <a:pt x="0" y="296942"/>
                </a:lnTo>
                <a:lnTo>
                  <a:pt x="33742" y="279886"/>
                </a:lnTo>
                <a:lnTo>
                  <a:pt x="66929" y="262324"/>
                </a:lnTo>
                <a:lnTo>
                  <a:pt x="99687" y="244364"/>
                </a:lnTo>
                <a:lnTo>
                  <a:pt x="132147" y="226118"/>
                </a:lnTo>
                <a:lnTo>
                  <a:pt x="135569" y="224237"/>
                </a:lnTo>
                <a:lnTo>
                  <a:pt x="138079" y="218117"/>
                </a:lnTo>
                <a:lnTo>
                  <a:pt x="138307" y="213646"/>
                </a:lnTo>
                <a:lnTo>
                  <a:pt x="138632" y="200374"/>
                </a:lnTo>
                <a:lnTo>
                  <a:pt x="138536" y="158351"/>
                </a:lnTo>
                <a:lnTo>
                  <a:pt x="115143" y="158057"/>
                </a:lnTo>
                <a:close/>
              </a:path>
              <a:path w="1398270" h="299084">
                <a:moveTo>
                  <a:pt x="246489" y="156969"/>
                </a:moveTo>
                <a:lnTo>
                  <a:pt x="233031" y="157987"/>
                </a:lnTo>
                <a:lnTo>
                  <a:pt x="219787" y="158586"/>
                </a:lnTo>
                <a:lnTo>
                  <a:pt x="219328" y="158586"/>
                </a:lnTo>
                <a:lnTo>
                  <a:pt x="218872" y="158822"/>
                </a:lnTo>
                <a:lnTo>
                  <a:pt x="216133" y="159530"/>
                </a:lnTo>
                <a:lnTo>
                  <a:pt x="216058" y="167764"/>
                </a:lnTo>
                <a:lnTo>
                  <a:pt x="215941" y="198541"/>
                </a:lnTo>
                <a:lnTo>
                  <a:pt x="216590" y="211294"/>
                </a:lnTo>
                <a:lnTo>
                  <a:pt x="255047" y="244331"/>
                </a:lnTo>
                <a:lnTo>
                  <a:pt x="342354" y="292706"/>
                </a:lnTo>
                <a:lnTo>
                  <a:pt x="346005" y="294824"/>
                </a:lnTo>
                <a:lnTo>
                  <a:pt x="349656" y="296471"/>
                </a:lnTo>
                <a:lnTo>
                  <a:pt x="354676" y="298824"/>
                </a:lnTo>
                <a:lnTo>
                  <a:pt x="353763" y="295765"/>
                </a:lnTo>
                <a:lnTo>
                  <a:pt x="353763" y="294589"/>
                </a:lnTo>
                <a:lnTo>
                  <a:pt x="353307" y="293883"/>
                </a:lnTo>
                <a:lnTo>
                  <a:pt x="312317" y="224628"/>
                </a:lnTo>
                <a:lnTo>
                  <a:pt x="298526" y="201647"/>
                </a:lnTo>
                <a:lnTo>
                  <a:pt x="292310" y="190117"/>
                </a:lnTo>
                <a:lnTo>
                  <a:pt x="286116" y="178235"/>
                </a:lnTo>
                <a:lnTo>
                  <a:pt x="279109" y="167764"/>
                </a:lnTo>
                <a:lnTo>
                  <a:pt x="270454" y="160471"/>
                </a:lnTo>
                <a:lnTo>
                  <a:pt x="259263" y="157231"/>
                </a:lnTo>
                <a:lnTo>
                  <a:pt x="246489" y="156969"/>
                </a:lnTo>
                <a:close/>
              </a:path>
              <a:path w="1398270" h="299084">
                <a:moveTo>
                  <a:pt x="663017" y="76940"/>
                </a:moveTo>
                <a:lnTo>
                  <a:pt x="469920" y="76940"/>
                </a:lnTo>
                <a:lnTo>
                  <a:pt x="469920" y="120706"/>
                </a:lnTo>
                <a:lnTo>
                  <a:pt x="543635" y="120706"/>
                </a:lnTo>
                <a:lnTo>
                  <a:pt x="543635" y="251765"/>
                </a:lnTo>
                <a:lnTo>
                  <a:pt x="590670" y="251765"/>
                </a:lnTo>
                <a:lnTo>
                  <a:pt x="590670" y="119530"/>
                </a:lnTo>
                <a:lnTo>
                  <a:pt x="663017" y="119530"/>
                </a:lnTo>
                <a:lnTo>
                  <a:pt x="663017" y="76940"/>
                </a:lnTo>
                <a:close/>
              </a:path>
              <a:path w="1398270" h="299084">
                <a:moveTo>
                  <a:pt x="1017537" y="75705"/>
                </a:moveTo>
                <a:lnTo>
                  <a:pt x="971245" y="75764"/>
                </a:lnTo>
                <a:lnTo>
                  <a:pt x="925023" y="75999"/>
                </a:lnTo>
                <a:lnTo>
                  <a:pt x="922042" y="75999"/>
                </a:lnTo>
                <a:lnTo>
                  <a:pt x="916809" y="80941"/>
                </a:lnTo>
                <a:lnTo>
                  <a:pt x="916566" y="83762"/>
                </a:lnTo>
                <a:lnTo>
                  <a:pt x="916109" y="92609"/>
                </a:lnTo>
                <a:lnTo>
                  <a:pt x="916109" y="120471"/>
                </a:lnTo>
                <a:lnTo>
                  <a:pt x="990525" y="120471"/>
                </a:lnTo>
                <a:lnTo>
                  <a:pt x="990525" y="251059"/>
                </a:lnTo>
                <a:lnTo>
                  <a:pt x="1037986" y="251059"/>
                </a:lnTo>
                <a:lnTo>
                  <a:pt x="1037985" y="120235"/>
                </a:lnTo>
                <a:lnTo>
                  <a:pt x="1110576" y="120235"/>
                </a:lnTo>
                <a:lnTo>
                  <a:pt x="1110576" y="75764"/>
                </a:lnTo>
                <a:lnTo>
                  <a:pt x="1017537" y="75705"/>
                </a:lnTo>
                <a:close/>
              </a:path>
              <a:path w="1398270" h="299084">
                <a:moveTo>
                  <a:pt x="1215454" y="252000"/>
                </a:moveTo>
                <a:lnTo>
                  <a:pt x="1185197" y="252000"/>
                </a:lnTo>
                <a:lnTo>
                  <a:pt x="1194479" y="252037"/>
                </a:lnTo>
                <a:lnTo>
                  <a:pt x="1203458" y="252470"/>
                </a:lnTo>
                <a:lnTo>
                  <a:pt x="1213498" y="253176"/>
                </a:lnTo>
                <a:lnTo>
                  <a:pt x="1215454" y="252000"/>
                </a:lnTo>
                <a:close/>
              </a:path>
              <a:path w="1398270" h="299084">
                <a:moveTo>
                  <a:pt x="1335502" y="131294"/>
                </a:moveTo>
                <a:lnTo>
                  <a:pt x="1281981" y="131294"/>
                </a:lnTo>
                <a:lnTo>
                  <a:pt x="1283807" y="133175"/>
                </a:lnTo>
                <a:lnTo>
                  <a:pt x="1284719" y="133645"/>
                </a:lnTo>
                <a:lnTo>
                  <a:pt x="1285176" y="134354"/>
                </a:lnTo>
                <a:lnTo>
                  <a:pt x="1326491" y="212940"/>
                </a:lnTo>
                <a:lnTo>
                  <a:pt x="1339559" y="236583"/>
                </a:lnTo>
                <a:lnTo>
                  <a:pt x="1350788" y="248558"/>
                </a:lnTo>
                <a:lnTo>
                  <a:pt x="1366471" y="252547"/>
                </a:lnTo>
                <a:lnTo>
                  <a:pt x="1392905" y="252235"/>
                </a:lnTo>
                <a:lnTo>
                  <a:pt x="1393818" y="252235"/>
                </a:lnTo>
                <a:lnTo>
                  <a:pt x="1394730" y="251765"/>
                </a:lnTo>
                <a:lnTo>
                  <a:pt x="1398138" y="251059"/>
                </a:lnTo>
                <a:lnTo>
                  <a:pt x="1395400" y="245413"/>
                </a:lnTo>
                <a:lnTo>
                  <a:pt x="1393361" y="240706"/>
                </a:lnTo>
                <a:lnTo>
                  <a:pt x="1391080" y="236236"/>
                </a:lnTo>
                <a:lnTo>
                  <a:pt x="1373843" y="204033"/>
                </a:lnTo>
                <a:lnTo>
                  <a:pt x="1356439" y="171852"/>
                </a:lnTo>
                <a:lnTo>
                  <a:pt x="1339462" y="139452"/>
                </a:lnTo>
                <a:lnTo>
                  <a:pt x="1335502" y="131294"/>
                </a:lnTo>
                <a:close/>
              </a:path>
              <a:path w="1398270" h="299084">
                <a:moveTo>
                  <a:pt x="1288971" y="74790"/>
                </a:moveTo>
                <a:lnTo>
                  <a:pt x="1251375" y="87763"/>
                </a:lnTo>
                <a:lnTo>
                  <a:pt x="1236166" y="117157"/>
                </a:lnTo>
                <a:lnTo>
                  <a:pt x="1220743" y="146441"/>
                </a:lnTo>
                <a:lnTo>
                  <a:pt x="1205234" y="175680"/>
                </a:lnTo>
                <a:lnTo>
                  <a:pt x="1164882" y="252235"/>
                </a:lnTo>
                <a:lnTo>
                  <a:pt x="1185197" y="252000"/>
                </a:lnTo>
                <a:lnTo>
                  <a:pt x="1215454" y="252000"/>
                </a:lnTo>
                <a:lnTo>
                  <a:pt x="1218974" y="249884"/>
                </a:lnTo>
                <a:lnTo>
                  <a:pt x="1223538" y="240471"/>
                </a:lnTo>
                <a:lnTo>
                  <a:pt x="1236359" y="215629"/>
                </a:lnTo>
                <a:lnTo>
                  <a:pt x="1249421" y="190853"/>
                </a:lnTo>
                <a:lnTo>
                  <a:pt x="1275805" y="141411"/>
                </a:lnTo>
                <a:lnTo>
                  <a:pt x="1277418" y="137881"/>
                </a:lnTo>
                <a:lnTo>
                  <a:pt x="1279912" y="134824"/>
                </a:lnTo>
                <a:lnTo>
                  <a:pt x="1281981" y="131294"/>
                </a:lnTo>
                <a:lnTo>
                  <a:pt x="1335502" y="131294"/>
                </a:lnTo>
                <a:lnTo>
                  <a:pt x="1323509" y="106587"/>
                </a:lnTo>
                <a:lnTo>
                  <a:pt x="1314251" y="90576"/>
                </a:lnTo>
                <a:lnTo>
                  <a:pt x="1303023" y="79970"/>
                </a:lnTo>
                <a:lnTo>
                  <a:pt x="1288971" y="74790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9134" y="7322336"/>
            <a:ext cx="198786" cy="178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0014" y="7321304"/>
            <a:ext cx="233256" cy="178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1241" y="7322219"/>
            <a:ext cx="194466" cy="175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2285" y="7367426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489"/>
                </a:lnTo>
              </a:path>
            </a:pathLst>
          </a:custGeom>
          <a:ln w="47034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5052" y="736678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50" y="0"/>
                </a:lnTo>
              </a:path>
            </a:pathLst>
          </a:custGeom>
          <a:ln w="3175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5052" y="734486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97" y="0"/>
                </a:lnTo>
              </a:path>
            </a:pathLst>
          </a:custGeom>
          <a:ln w="42540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073" y="7403482"/>
            <a:ext cx="138734" cy="141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131" y="7404571"/>
            <a:ext cx="138632" cy="138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41528" y="7322042"/>
            <a:ext cx="46355" cy="175895"/>
          </a:xfrm>
          <a:custGeom>
            <a:avLst/>
            <a:gdLst/>
            <a:ahLst/>
            <a:cxnLst/>
            <a:rect l="l" t="t" r="r" b="b"/>
            <a:pathLst>
              <a:path w="46355" h="175895">
                <a:moveTo>
                  <a:pt x="18254" y="0"/>
                </a:moveTo>
                <a:lnTo>
                  <a:pt x="9596" y="114"/>
                </a:lnTo>
                <a:lnTo>
                  <a:pt x="3913" y="2852"/>
                </a:lnTo>
                <a:lnTo>
                  <a:pt x="837" y="8634"/>
                </a:lnTo>
                <a:lnTo>
                  <a:pt x="0" y="17880"/>
                </a:lnTo>
                <a:lnTo>
                  <a:pt x="456" y="53528"/>
                </a:lnTo>
                <a:lnTo>
                  <a:pt x="456" y="165412"/>
                </a:lnTo>
                <a:lnTo>
                  <a:pt x="1156" y="170353"/>
                </a:lnTo>
                <a:lnTo>
                  <a:pt x="1369" y="175765"/>
                </a:lnTo>
                <a:lnTo>
                  <a:pt x="46334" y="175765"/>
                </a:lnTo>
                <a:lnTo>
                  <a:pt x="46334" y="470"/>
                </a:lnTo>
                <a:lnTo>
                  <a:pt x="31781" y="470"/>
                </a:lnTo>
                <a:lnTo>
                  <a:pt x="24956" y="433"/>
                </a:lnTo>
                <a:lnTo>
                  <a:pt x="18254" y="0"/>
                </a:lnTo>
                <a:close/>
              </a:path>
              <a:path w="46355" h="175895">
                <a:moveTo>
                  <a:pt x="46334" y="235"/>
                </a:moveTo>
                <a:lnTo>
                  <a:pt x="31781" y="470"/>
                </a:lnTo>
                <a:lnTo>
                  <a:pt x="46334" y="470"/>
                </a:lnTo>
                <a:lnTo>
                  <a:pt x="46334" y="235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3853" y="7246513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48613" y="0"/>
                </a:moveTo>
                <a:lnTo>
                  <a:pt x="0" y="82351"/>
                </a:lnTo>
                <a:lnTo>
                  <a:pt x="97683" y="82351"/>
                </a:lnTo>
                <a:lnTo>
                  <a:pt x="4861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17135" y="6976871"/>
            <a:ext cx="5541263" cy="79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3544" y="7086600"/>
            <a:ext cx="5325110" cy="685800"/>
          </a:xfrm>
          <a:custGeom>
            <a:avLst/>
            <a:gdLst/>
            <a:ahLst/>
            <a:cxnLst/>
            <a:rect l="l" t="t" r="r" b="b"/>
            <a:pathLst>
              <a:path w="5325109" h="685800">
                <a:moveTo>
                  <a:pt x="5324855" y="0"/>
                </a:moveTo>
                <a:lnTo>
                  <a:pt x="424306" y="0"/>
                </a:lnTo>
                <a:lnTo>
                  <a:pt x="0" y="680243"/>
                </a:lnTo>
                <a:lnTo>
                  <a:pt x="1166618" y="685797"/>
                </a:lnTo>
                <a:lnTo>
                  <a:pt x="5324855" y="685797"/>
                </a:lnTo>
                <a:lnTo>
                  <a:pt x="5324855" y="0"/>
                </a:lnTo>
                <a:close/>
              </a:path>
            </a:pathLst>
          </a:custGeom>
          <a:solidFill>
            <a:srgbClr val="ACB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208532"/>
            <a:ext cx="8116570" cy="0"/>
          </a:xfrm>
          <a:custGeom>
            <a:avLst/>
            <a:gdLst/>
            <a:ahLst/>
            <a:cxnLst/>
            <a:rect l="l" t="t" r="r" b="b"/>
            <a:pathLst>
              <a:path w="8116570">
                <a:moveTo>
                  <a:pt x="0" y="0"/>
                </a:moveTo>
                <a:lnTo>
                  <a:pt x="8116570" y="0"/>
                </a:lnTo>
              </a:path>
            </a:pathLst>
          </a:custGeom>
          <a:ln w="12700">
            <a:solidFill>
              <a:srgbClr val="0E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94192" y="3858767"/>
            <a:ext cx="96011" cy="99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08976" y="4178808"/>
            <a:ext cx="96012" cy="99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95159" y="5207508"/>
            <a:ext cx="96012" cy="975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22007" y="3790188"/>
            <a:ext cx="96012" cy="990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2244" y="5922264"/>
            <a:ext cx="830580" cy="554990"/>
          </a:xfrm>
          <a:custGeom>
            <a:avLst/>
            <a:gdLst/>
            <a:ahLst/>
            <a:cxnLst/>
            <a:rect l="l" t="t" r="r" b="b"/>
            <a:pathLst>
              <a:path w="830579" h="554989">
                <a:moveTo>
                  <a:pt x="0" y="554736"/>
                </a:moveTo>
                <a:lnTo>
                  <a:pt x="830579" y="554736"/>
                </a:lnTo>
                <a:lnTo>
                  <a:pt x="830579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42508" y="5953505"/>
            <a:ext cx="5949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D1255"/>
                </a:solidFill>
                <a:latin typeface="Arial"/>
                <a:cs typeface="Arial"/>
              </a:rPr>
              <a:t>#4 </a:t>
            </a:r>
            <a:r>
              <a:rPr sz="1000" b="1" dirty="0">
                <a:solidFill>
                  <a:srgbClr val="0D1255"/>
                </a:solidFill>
                <a:latin typeface="Arial"/>
                <a:cs typeface="Arial"/>
              </a:rPr>
              <a:t>Mine  </a:t>
            </a:r>
            <a:r>
              <a:rPr sz="1000" b="1" spc="-5" dirty="0">
                <a:solidFill>
                  <a:srgbClr val="0D1255"/>
                </a:solidFill>
                <a:latin typeface="Arial"/>
                <a:cs typeface="Arial"/>
              </a:rPr>
              <a:t>#2D</a:t>
            </a:r>
            <a:r>
              <a:rPr sz="1000" b="1" spc="-90" dirty="0">
                <a:solidFill>
                  <a:srgbClr val="0D1255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D1255"/>
                </a:solidFill>
                <a:latin typeface="Arial"/>
                <a:cs typeface="Arial"/>
              </a:rPr>
              <a:t>Zone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78952" y="4443984"/>
            <a:ext cx="1152525" cy="247015"/>
          </a:xfrm>
          <a:custGeom>
            <a:avLst/>
            <a:gdLst/>
            <a:ahLst/>
            <a:cxnLst/>
            <a:rect l="l" t="t" r="r" b="b"/>
            <a:pathLst>
              <a:path w="1152525" h="247014">
                <a:moveTo>
                  <a:pt x="0" y="246887"/>
                </a:moveTo>
                <a:lnTo>
                  <a:pt x="1152144" y="246887"/>
                </a:lnTo>
                <a:lnTo>
                  <a:pt x="1152144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58581" y="4475226"/>
            <a:ext cx="98551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Pierrepont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Mine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705343" y="5096255"/>
            <a:ext cx="1035050" cy="247015"/>
          </a:xfrm>
          <a:custGeom>
            <a:avLst/>
            <a:gdLst/>
            <a:ahLst/>
            <a:cxnLst/>
            <a:rect l="l" t="t" r="r" b="b"/>
            <a:pathLst>
              <a:path w="1035050" h="247014">
                <a:moveTo>
                  <a:pt x="0" y="246888"/>
                </a:moveTo>
                <a:lnTo>
                  <a:pt x="1034796" y="246888"/>
                </a:lnTo>
                <a:lnTo>
                  <a:pt x="1034796" y="0"/>
                </a:lnTo>
                <a:lnTo>
                  <a:pt x="0" y="0"/>
                </a:lnTo>
                <a:lnTo>
                  <a:pt x="0" y="246888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43800" y="5320284"/>
            <a:ext cx="835660" cy="247015"/>
          </a:xfrm>
          <a:custGeom>
            <a:avLst/>
            <a:gdLst/>
            <a:ahLst/>
            <a:cxnLst/>
            <a:rect l="l" t="t" r="r" b="b"/>
            <a:pathLst>
              <a:path w="835659" h="247014">
                <a:moveTo>
                  <a:pt x="0" y="246887"/>
                </a:moveTo>
                <a:lnTo>
                  <a:pt x="835151" y="246887"/>
                </a:lnTo>
                <a:lnTo>
                  <a:pt x="835151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623809" y="5056022"/>
            <a:ext cx="1038225" cy="47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655">
              <a:lnSpc>
                <a:spcPct val="1468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Edwards</a:t>
            </a:r>
            <a:r>
              <a:rPr sz="1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Mine 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Hyatt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Mine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70064" y="3369564"/>
            <a:ext cx="2048510" cy="399415"/>
          </a:xfrm>
          <a:custGeom>
            <a:avLst/>
            <a:gdLst/>
            <a:ahLst/>
            <a:cxnLst/>
            <a:rect l="l" t="t" r="r" b="b"/>
            <a:pathLst>
              <a:path w="2048509" h="399414">
                <a:moveTo>
                  <a:pt x="0" y="399288"/>
                </a:moveTo>
                <a:lnTo>
                  <a:pt x="2048255" y="399288"/>
                </a:lnTo>
                <a:lnTo>
                  <a:pt x="2048255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49439" y="3399790"/>
            <a:ext cx="18738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0D1255"/>
                </a:solidFill>
                <a:latin typeface="Arial"/>
                <a:cs typeface="Arial"/>
              </a:rPr>
              <a:t>&gt;80,000 acres of mineral</a:t>
            </a:r>
            <a:r>
              <a:rPr sz="1000" b="1" spc="-75" dirty="0">
                <a:solidFill>
                  <a:srgbClr val="0D1255"/>
                </a:solidFill>
                <a:latin typeface="Arial"/>
                <a:cs typeface="Arial"/>
              </a:rPr>
              <a:t> </a:t>
            </a:r>
            <a:r>
              <a:rPr sz="1000" b="1" spc="-5" dirty="0">
                <a:solidFill>
                  <a:srgbClr val="0D1255"/>
                </a:solidFill>
                <a:latin typeface="Arial"/>
                <a:cs typeface="Arial"/>
              </a:rPr>
              <a:t>rights  controlled throughout district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49396" y="9141"/>
            <a:ext cx="6509004" cy="77632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452364" y="7362476"/>
            <a:ext cx="1809114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OPERATIONAL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EXCELLENCE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251092"/>
            <a:ext cx="5459095" cy="7366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pc="-5" dirty="0">
                <a:solidFill>
                  <a:srgbClr val="1F87BC"/>
                </a:solidFill>
              </a:rPr>
              <a:t>Empire </a:t>
            </a:r>
            <a:r>
              <a:rPr spc="-10" dirty="0">
                <a:solidFill>
                  <a:srgbClr val="1F87BC"/>
                </a:solidFill>
              </a:rPr>
              <a:t>State</a:t>
            </a:r>
            <a:r>
              <a:rPr spc="15" dirty="0">
                <a:solidFill>
                  <a:srgbClr val="1F87BC"/>
                </a:solidFill>
              </a:rPr>
              <a:t> </a:t>
            </a:r>
            <a:r>
              <a:rPr spc="-5" dirty="0">
                <a:solidFill>
                  <a:srgbClr val="1F87BC"/>
                </a:solidFill>
              </a:rPr>
              <a:t>Mine:</a:t>
            </a: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-5" dirty="0">
                <a:solidFill>
                  <a:srgbClr val="1F87BC"/>
                </a:solidFill>
              </a:rPr>
              <a:t>Near-Mine and District</a:t>
            </a:r>
            <a:r>
              <a:rPr spc="-25" dirty="0">
                <a:solidFill>
                  <a:srgbClr val="1F87BC"/>
                </a:solidFill>
              </a:rPr>
              <a:t> </a:t>
            </a:r>
            <a:r>
              <a:rPr spc="-10" dirty="0">
                <a:solidFill>
                  <a:srgbClr val="1F87BC"/>
                </a:solidFill>
              </a:rPr>
              <a:t>Exploration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5168" y="1438148"/>
            <a:ext cx="5170170" cy="3363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88290" indent="-2286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Production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supported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by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current mineral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resources with  potential for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near-mine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resource</a:t>
            </a:r>
            <a:r>
              <a:rPr sz="1300" spc="8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additions</a:t>
            </a:r>
            <a:endParaRPr sz="1300">
              <a:latin typeface="Verdana"/>
              <a:cs typeface="Verdana"/>
            </a:endParaRPr>
          </a:p>
          <a:p>
            <a:pPr marL="749935" marR="170815" lvl="1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749935" algn="l"/>
                <a:tab pos="750570" algn="l"/>
              </a:tabLst>
            </a:pP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Current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source is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ESM #4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mine – multiple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zones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in  production; </a:t>
            </a:r>
            <a:r>
              <a:rPr sz="1300" spc="-30" dirty="0">
                <a:solidFill>
                  <a:srgbClr val="5D605E"/>
                </a:solidFill>
                <a:latin typeface="Verdana"/>
                <a:cs typeface="Verdana"/>
              </a:rPr>
              <a:t>Mahler,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New </a:t>
            </a:r>
            <a:r>
              <a:rPr sz="1300" spc="-15" dirty="0">
                <a:solidFill>
                  <a:srgbClr val="5D605E"/>
                </a:solidFill>
                <a:latin typeface="Verdana"/>
                <a:cs typeface="Verdana"/>
              </a:rPr>
              <a:t>Fold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and Mud</a:t>
            </a:r>
            <a:r>
              <a:rPr sz="1300" spc="1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srgbClr val="5D605E"/>
                </a:solidFill>
                <a:latin typeface="Verdana"/>
                <a:cs typeface="Verdana"/>
              </a:rPr>
              <a:t>Pond</a:t>
            </a:r>
            <a:endParaRPr sz="1300">
              <a:latin typeface="Verdana"/>
              <a:cs typeface="Verdana"/>
            </a:endParaRPr>
          </a:p>
          <a:p>
            <a:pPr marL="749935" lvl="1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749935" algn="l"/>
                <a:tab pos="750570" algn="l"/>
              </a:tabLst>
            </a:pP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Mining has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recommenced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on the #2D</a:t>
            </a:r>
            <a:r>
              <a:rPr sz="1300" spc="12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zone</a:t>
            </a:r>
            <a:endParaRPr sz="1300">
              <a:latin typeface="Verdana"/>
              <a:cs typeface="Verdana"/>
            </a:endParaRPr>
          </a:p>
          <a:p>
            <a:pPr marL="749935" marR="193040" lvl="1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749935" algn="l"/>
                <a:tab pos="750570" algn="l"/>
              </a:tabLst>
            </a:pP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Surface drilling has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discovered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Little </a:t>
            </a:r>
            <a:r>
              <a:rPr sz="1300" spc="-25" dirty="0">
                <a:solidFill>
                  <a:srgbClr val="5D605E"/>
                </a:solidFill>
                <a:latin typeface="Verdana"/>
                <a:cs typeface="Verdana"/>
              </a:rPr>
              <a:t>York,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new  high-grade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zinc mineralization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zone between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Mud  </a:t>
            </a:r>
            <a:r>
              <a:rPr sz="1300" spc="-15" dirty="0">
                <a:solidFill>
                  <a:srgbClr val="5D605E"/>
                </a:solidFill>
                <a:latin typeface="Verdana"/>
                <a:cs typeface="Verdana"/>
              </a:rPr>
              <a:t>Pond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and the historically mined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Upper </a:t>
            </a:r>
            <a:r>
              <a:rPr sz="1300" spc="-15" dirty="0">
                <a:solidFill>
                  <a:srgbClr val="5D605E"/>
                </a:solidFill>
                <a:latin typeface="Verdana"/>
                <a:cs typeface="Verdana"/>
              </a:rPr>
              <a:t>Fowler</a:t>
            </a:r>
            <a:r>
              <a:rPr sz="1300" spc="21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zone</a:t>
            </a:r>
            <a:endParaRPr sz="1300">
              <a:latin typeface="Verdana"/>
              <a:cs typeface="Verdana"/>
            </a:endParaRPr>
          </a:p>
          <a:p>
            <a:pPr marL="749935" marR="668655" lvl="1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749935" algn="l"/>
                <a:tab pos="750570" algn="l"/>
              </a:tabLst>
            </a:pP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Future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discovery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potential through additional 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near-mine</a:t>
            </a:r>
            <a:r>
              <a:rPr sz="1300" spc="2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exploration</a:t>
            </a:r>
            <a:endParaRPr sz="1300">
              <a:latin typeface="Verdana"/>
              <a:cs typeface="Verdana"/>
            </a:endParaRPr>
          </a:p>
          <a:p>
            <a:pPr marL="241300" marR="5080" indent="-228600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25" dirty="0">
                <a:solidFill>
                  <a:srgbClr val="5D605E"/>
                </a:solidFill>
                <a:latin typeface="Verdana"/>
                <a:cs typeface="Verdana"/>
              </a:rPr>
              <a:t>Targeting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large,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high-grade deposits (15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to 30+ Mt at 10%  zinc) –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new ideas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and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modern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approach to exploration led  by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award-winning</a:t>
            </a:r>
            <a:r>
              <a:rPr sz="1300" spc="6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team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8027" y="4788153"/>
            <a:ext cx="1743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Verdana"/>
                <a:cs typeface="Verdana"/>
              </a:rPr>
              <a:t>5,000 tpd processing</a:t>
            </a:r>
            <a:r>
              <a:rPr sz="1000" spc="20" dirty="0">
                <a:latin typeface="Verdana"/>
                <a:cs typeface="Verdana"/>
              </a:rPr>
              <a:t> </a:t>
            </a:r>
            <a:r>
              <a:rPr sz="1000" dirty="0">
                <a:latin typeface="Verdana"/>
                <a:cs typeface="Verdana"/>
              </a:rPr>
              <a:t>plant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0694" y="2916681"/>
            <a:ext cx="22498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Verdana"/>
                <a:cs typeface="Verdana"/>
              </a:rPr>
              <a:t>Office </a:t>
            </a:r>
            <a:r>
              <a:rPr sz="1000" dirty="0">
                <a:latin typeface="Verdana"/>
                <a:cs typeface="Verdana"/>
              </a:rPr>
              <a:t>building </a:t>
            </a:r>
            <a:r>
              <a:rPr sz="1000" spc="-5" dirty="0">
                <a:latin typeface="Verdana"/>
                <a:cs typeface="Verdana"/>
              </a:rPr>
              <a:t>and 3,800 tpd</a:t>
            </a:r>
            <a:r>
              <a:rPr sz="1000" spc="-2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shaft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9170" y="6649313"/>
            <a:ext cx="27025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Verdana"/>
                <a:cs typeface="Verdana"/>
              </a:rPr>
              <a:t>Fully </a:t>
            </a:r>
            <a:r>
              <a:rPr sz="1000" spc="-5" dirty="0">
                <a:latin typeface="Verdana"/>
                <a:cs typeface="Verdana"/>
              </a:rPr>
              <a:t>equipped maintenance shop capable  of servicing </a:t>
            </a:r>
            <a:r>
              <a:rPr sz="1000" dirty="0">
                <a:latin typeface="Verdana"/>
                <a:cs typeface="Verdana"/>
              </a:rPr>
              <a:t>all </a:t>
            </a:r>
            <a:r>
              <a:rPr sz="1000" spc="-5" dirty="0">
                <a:latin typeface="Verdana"/>
                <a:cs typeface="Verdana"/>
              </a:rPr>
              <a:t>equipment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84747" y="3177539"/>
            <a:ext cx="3550920" cy="158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5819" y="5036820"/>
            <a:ext cx="3540252" cy="1571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3950" y="6649008"/>
            <a:ext cx="2310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Verdana"/>
                <a:cs typeface="Verdana"/>
              </a:rPr>
              <a:t>Underground crusher at 3,100</a:t>
            </a:r>
            <a:r>
              <a:rPr sz="1000" spc="60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level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7086600"/>
            <a:ext cx="9031605" cy="685800"/>
          </a:xfrm>
          <a:custGeom>
            <a:avLst/>
            <a:gdLst/>
            <a:ahLst/>
            <a:cxnLst/>
            <a:rect l="l" t="t" r="r" b="b"/>
            <a:pathLst>
              <a:path w="9031605" h="685800">
                <a:moveTo>
                  <a:pt x="9031224" y="0"/>
                </a:moveTo>
                <a:lnTo>
                  <a:pt x="0" y="0"/>
                </a:lnTo>
                <a:lnTo>
                  <a:pt x="0" y="684920"/>
                </a:lnTo>
                <a:lnTo>
                  <a:pt x="8628253" y="685799"/>
                </a:lnTo>
                <a:lnTo>
                  <a:pt x="9031224" y="0"/>
                </a:lnTo>
                <a:close/>
              </a:path>
            </a:pathLst>
          </a:custGeom>
          <a:solidFill>
            <a:srgbClr val="4D4D4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5131" y="7246513"/>
            <a:ext cx="1398270" cy="299085"/>
          </a:xfrm>
          <a:custGeom>
            <a:avLst/>
            <a:gdLst/>
            <a:ahLst/>
            <a:cxnLst/>
            <a:rect l="l" t="t" r="r" b="b"/>
            <a:pathLst>
              <a:path w="1398270" h="299084">
                <a:moveTo>
                  <a:pt x="177334" y="0"/>
                </a:moveTo>
                <a:lnTo>
                  <a:pt x="128721" y="82351"/>
                </a:lnTo>
                <a:lnTo>
                  <a:pt x="226404" y="82351"/>
                </a:lnTo>
                <a:lnTo>
                  <a:pt x="177334" y="0"/>
                </a:lnTo>
                <a:close/>
              </a:path>
              <a:path w="1398270" h="299084">
                <a:moveTo>
                  <a:pt x="784650" y="75529"/>
                </a:moveTo>
                <a:lnTo>
                  <a:pt x="775992" y="75643"/>
                </a:lnTo>
                <a:lnTo>
                  <a:pt x="770309" y="78381"/>
                </a:lnTo>
                <a:lnTo>
                  <a:pt x="767233" y="84164"/>
                </a:lnTo>
                <a:lnTo>
                  <a:pt x="766396" y="93410"/>
                </a:lnTo>
                <a:lnTo>
                  <a:pt x="766852" y="129058"/>
                </a:lnTo>
                <a:lnTo>
                  <a:pt x="766852" y="240942"/>
                </a:lnTo>
                <a:lnTo>
                  <a:pt x="767552" y="245883"/>
                </a:lnTo>
                <a:lnTo>
                  <a:pt x="767765" y="251294"/>
                </a:lnTo>
                <a:lnTo>
                  <a:pt x="812731" y="251294"/>
                </a:lnTo>
                <a:lnTo>
                  <a:pt x="812731" y="75999"/>
                </a:lnTo>
                <a:lnTo>
                  <a:pt x="798177" y="75999"/>
                </a:lnTo>
                <a:lnTo>
                  <a:pt x="791352" y="75963"/>
                </a:lnTo>
                <a:lnTo>
                  <a:pt x="784650" y="75529"/>
                </a:lnTo>
                <a:close/>
              </a:path>
              <a:path w="1398270" h="299084">
                <a:moveTo>
                  <a:pt x="812731" y="75764"/>
                </a:moveTo>
                <a:lnTo>
                  <a:pt x="798177" y="75999"/>
                </a:lnTo>
                <a:lnTo>
                  <a:pt x="812731" y="75999"/>
                </a:lnTo>
                <a:lnTo>
                  <a:pt x="812731" y="75764"/>
                </a:lnTo>
                <a:close/>
              </a:path>
              <a:path w="1398270" h="299084">
                <a:moveTo>
                  <a:pt x="115143" y="158057"/>
                </a:moveTo>
                <a:lnTo>
                  <a:pt x="76913" y="168469"/>
                </a:lnTo>
                <a:lnTo>
                  <a:pt x="62863" y="191212"/>
                </a:lnTo>
                <a:lnTo>
                  <a:pt x="49069" y="214176"/>
                </a:lnTo>
                <a:lnTo>
                  <a:pt x="21910" y="260236"/>
                </a:lnTo>
                <a:lnTo>
                  <a:pt x="0" y="296942"/>
                </a:lnTo>
                <a:lnTo>
                  <a:pt x="33742" y="279886"/>
                </a:lnTo>
                <a:lnTo>
                  <a:pt x="66929" y="262324"/>
                </a:lnTo>
                <a:lnTo>
                  <a:pt x="99687" y="244364"/>
                </a:lnTo>
                <a:lnTo>
                  <a:pt x="132147" y="226118"/>
                </a:lnTo>
                <a:lnTo>
                  <a:pt x="135569" y="224237"/>
                </a:lnTo>
                <a:lnTo>
                  <a:pt x="138079" y="218117"/>
                </a:lnTo>
                <a:lnTo>
                  <a:pt x="138307" y="213646"/>
                </a:lnTo>
                <a:lnTo>
                  <a:pt x="138632" y="200374"/>
                </a:lnTo>
                <a:lnTo>
                  <a:pt x="138536" y="158351"/>
                </a:lnTo>
                <a:lnTo>
                  <a:pt x="115143" y="158057"/>
                </a:lnTo>
                <a:close/>
              </a:path>
              <a:path w="1398270" h="299084">
                <a:moveTo>
                  <a:pt x="246489" y="156969"/>
                </a:moveTo>
                <a:lnTo>
                  <a:pt x="233031" y="157987"/>
                </a:lnTo>
                <a:lnTo>
                  <a:pt x="219787" y="158586"/>
                </a:lnTo>
                <a:lnTo>
                  <a:pt x="219328" y="158586"/>
                </a:lnTo>
                <a:lnTo>
                  <a:pt x="218872" y="158822"/>
                </a:lnTo>
                <a:lnTo>
                  <a:pt x="216133" y="159530"/>
                </a:lnTo>
                <a:lnTo>
                  <a:pt x="216058" y="167764"/>
                </a:lnTo>
                <a:lnTo>
                  <a:pt x="215941" y="198541"/>
                </a:lnTo>
                <a:lnTo>
                  <a:pt x="216590" y="211294"/>
                </a:lnTo>
                <a:lnTo>
                  <a:pt x="255047" y="244331"/>
                </a:lnTo>
                <a:lnTo>
                  <a:pt x="342354" y="292706"/>
                </a:lnTo>
                <a:lnTo>
                  <a:pt x="346005" y="294824"/>
                </a:lnTo>
                <a:lnTo>
                  <a:pt x="349656" y="296471"/>
                </a:lnTo>
                <a:lnTo>
                  <a:pt x="354676" y="298824"/>
                </a:lnTo>
                <a:lnTo>
                  <a:pt x="353763" y="295765"/>
                </a:lnTo>
                <a:lnTo>
                  <a:pt x="353763" y="294589"/>
                </a:lnTo>
                <a:lnTo>
                  <a:pt x="353307" y="293883"/>
                </a:lnTo>
                <a:lnTo>
                  <a:pt x="312317" y="224628"/>
                </a:lnTo>
                <a:lnTo>
                  <a:pt x="298526" y="201647"/>
                </a:lnTo>
                <a:lnTo>
                  <a:pt x="292310" y="190117"/>
                </a:lnTo>
                <a:lnTo>
                  <a:pt x="286116" y="178235"/>
                </a:lnTo>
                <a:lnTo>
                  <a:pt x="279109" y="167764"/>
                </a:lnTo>
                <a:lnTo>
                  <a:pt x="270454" y="160471"/>
                </a:lnTo>
                <a:lnTo>
                  <a:pt x="259263" y="157231"/>
                </a:lnTo>
                <a:lnTo>
                  <a:pt x="246489" y="156969"/>
                </a:lnTo>
                <a:close/>
              </a:path>
              <a:path w="1398270" h="299084">
                <a:moveTo>
                  <a:pt x="663017" y="76940"/>
                </a:moveTo>
                <a:lnTo>
                  <a:pt x="469920" y="76940"/>
                </a:lnTo>
                <a:lnTo>
                  <a:pt x="469920" y="120706"/>
                </a:lnTo>
                <a:lnTo>
                  <a:pt x="543635" y="120706"/>
                </a:lnTo>
                <a:lnTo>
                  <a:pt x="543635" y="251765"/>
                </a:lnTo>
                <a:lnTo>
                  <a:pt x="590670" y="251765"/>
                </a:lnTo>
                <a:lnTo>
                  <a:pt x="590670" y="119530"/>
                </a:lnTo>
                <a:lnTo>
                  <a:pt x="663017" y="119530"/>
                </a:lnTo>
                <a:lnTo>
                  <a:pt x="663017" y="76940"/>
                </a:lnTo>
                <a:close/>
              </a:path>
              <a:path w="1398270" h="299084">
                <a:moveTo>
                  <a:pt x="1017537" y="75705"/>
                </a:moveTo>
                <a:lnTo>
                  <a:pt x="971245" y="75764"/>
                </a:lnTo>
                <a:lnTo>
                  <a:pt x="925023" y="75999"/>
                </a:lnTo>
                <a:lnTo>
                  <a:pt x="922042" y="75999"/>
                </a:lnTo>
                <a:lnTo>
                  <a:pt x="916809" y="80941"/>
                </a:lnTo>
                <a:lnTo>
                  <a:pt x="916566" y="83762"/>
                </a:lnTo>
                <a:lnTo>
                  <a:pt x="916109" y="92609"/>
                </a:lnTo>
                <a:lnTo>
                  <a:pt x="916109" y="120471"/>
                </a:lnTo>
                <a:lnTo>
                  <a:pt x="990525" y="120471"/>
                </a:lnTo>
                <a:lnTo>
                  <a:pt x="990525" y="251059"/>
                </a:lnTo>
                <a:lnTo>
                  <a:pt x="1037986" y="251059"/>
                </a:lnTo>
                <a:lnTo>
                  <a:pt x="1037985" y="120235"/>
                </a:lnTo>
                <a:lnTo>
                  <a:pt x="1110576" y="120235"/>
                </a:lnTo>
                <a:lnTo>
                  <a:pt x="1110576" y="75764"/>
                </a:lnTo>
                <a:lnTo>
                  <a:pt x="1017537" y="75705"/>
                </a:lnTo>
                <a:close/>
              </a:path>
              <a:path w="1398270" h="299084">
                <a:moveTo>
                  <a:pt x="1215454" y="252000"/>
                </a:moveTo>
                <a:lnTo>
                  <a:pt x="1185197" y="252000"/>
                </a:lnTo>
                <a:lnTo>
                  <a:pt x="1194479" y="252037"/>
                </a:lnTo>
                <a:lnTo>
                  <a:pt x="1203458" y="252470"/>
                </a:lnTo>
                <a:lnTo>
                  <a:pt x="1213498" y="253176"/>
                </a:lnTo>
                <a:lnTo>
                  <a:pt x="1215454" y="252000"/>
                </a:lnTo>
                <a:close/>
              </a:path>
              <a:path w="1398270" h="299084">
                <a:moveTo>
                  <a:pt x="1335502" y="131294"/>
                </a:moveTo>
                <a:lnTo>
                  <a:pt x="1281981" y="131294"/>
                </a:lnTo>
                <a:lnTo>
                  <a:pt x="1283807" y="133175"/>
                </a:lnTo>
                <a:lnTo>
                  <a:pt x="1284719" y="133645"/>
                </a:lnTo>
                <a:lnTo>
                  <a:pt x="1285176" y="134354"/>
                </a:lnTo>
                <a:lnTo>
                  <a:pt x="1326491" y="212940"/>
                </a:lnTo>
                <a:lnTo>
                  <a:pt x="1339559" y="236583"/>
                </a:lnTo>
                <a:lnTo>
                  <a:pt x="1350788" y="248558"/>
                </a:lnTo>
                <a:lnTo>
                  <a:pt x="1366471" y="252547"/>
                </a:lnTo>
                <a:lnTo>
                  <a:pt x="1392905" y="252235"/>
                </a:lnTo>
                <a:lnTo>
                  <a:pt x="1393818" y="252235"/>
                </a:lnTo>
                <a:lnTo>
                  <a:pt x="1394730" y="251765"/>
                </a:lnTo>
                <a:lnTo>
                  <a:pt x="1398138" y="251059"/>
                </a:lnTo>
                <a:lnTo>
                  <a:pt x="1395400" y="245413"/>
                </a:lnTo>
                <a:lnTo>
                  <a:pt x="1393361" y="240706"/>
                </a:lnTo>
                <a:lnTo>
                  <a:pt x="1391080" y="236236"/>
                </a:lnTo>
                <a:lnTo>
                  <a:pt x="1373843" y="204033"/>
                </a:lnTo>
                <a:lnTo>
                  <a:pt x="1356439" y="171852"/>
                </a:lnTo>
                <a:lnTo>
                  <a:pt x="1339462" y="139452"/>
                </a:lnTo>
                <a:lnTo>
                  <a:pt x="1335502" y="131294"/>
                </a:lnTo>
                <a:close/>
              </a:path>
              <a:path w="1398270" h="299084">
                <a:moveTo>
                  <a:pt x="1288971" y="74790"/>
                </a:moveTo>
                <a:lnTo>
                  <a:pt x="1251375" y="87763"/>
                </a:lnTo>
                <a:lnTo>
                  <a:pt x="1236166" y="117157"/>
                </a:lnTo>
                <a:lnTo>
                  <a:pt x="1220743" y="146441"/>
                </a:lnTo>
                <a:lnTo>
                  <a:pt x="1205234" y="175680"/>
                </a:lnTo>
                <a:lnTo>
                  <a:pt x="1164882" y="252235"/>
                </a:lnTo>
                <a:lnTo>
                  <a:pt x="1185197" y="252000"/>
                </a:lnTo>
                <a:lnTo>
                  <a:pt x="1215454" y="252000"/>
                </a:lnTo>
                <a:lnTo>
                  <a:pt x="1218974" y="249884"/>
                </a:lnTo>
                <a:lnTo>
                  <a:pt x="1223538" y="240471"/>
                </a:lnTo>
                <a:lnTo>
                  <a:pt x="1236359" y="215629"/>
                </a:lnTo>
                <a:lnTo>
                  <a:pt x="1249421" y="190853"/>
                </a:lnTo>
                <a:lnTo>
                  <a:pt x="1275805" y="141411"/>
                </a:lnTo>
                <a:lnTo>
                  <a:pt x="1277418" y="137881"/>
                </a:lnTo>
                <a:lnTo>
                  <a:pt x="1279912" y="134824"/>
                </a:lnTo>
                <a:lnTo>
                  <a:pt x="1281981" y="131294"/>
                </a:lnTo>
                <a:lnTo>
                  <a:pt x="1335502" y="131294"/>
                </a:lnTo>
                <a:lnTo>
                  <a:pt x="1323509" y="106587"/>
                </a:lnTo>
                <a:lnTo>
                  <a:pt x="1314251" y="90576"/>
                </a:lnTo>
                <a:lnTo>
                  <a:pt x="1303023" y="79970"/>
                </a:lnTo>
                <a:lnTo>
                  <a:pt x="1288971" y="74790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69134" y="7322336"/>
            <a:ext cx="198786" cy="178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0014" y="7321304"/>
            <a:ext cx="233256" cy="1783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91241" y="7322219"/>
            <a:ext cx="194466" cy="1753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2285" y="7367426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489"/>
                </a:lnTo>
              </a:path>
            </a:pathLst>
          </a:custGeom>
          <a:ln w="47034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052" y="736678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50" y="0"/>
                </a:lnTo>
              </a:path>
            </a:pathLst>
          </a:custGeom>
          <a:ln w="3175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5052" y="734486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97" y="0"/>
                </a:lnTo>
              </a:path>
            </a:pathLst>
          </a:custGeom>
          <a:ln w="42540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1073" y="7403482"/>
            <a:ext cx="138734" cy="141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5131" y="7404571"/>
            <a:ext cx="138632" cy="138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1528" y="7322042"/>
            <a:ext cx="46355" cy="175895"/>
          </a:xfrm>
          <a:custGeom>
            <a:avLst/>
            <a:gdLst/>
            <a:ahLst/>
            <a:cxnLst/>
            <a:rect l="l" t="t" r="r" b="b"/>
            <a:pathLst>
              <a:path w="46355" h="175895">
                <a:moveTo>
                  <a:pt x="18254" y="0"/>
                </a:moveTo>
                <a:lnTo>
                  <a:pt x="9596" y="114"/>
                </a:lnTo>
                <a:lnTo>
                  <a:pt x="3913" y="2852"/>
                </a:lnTo>
                <a:lnTo>
                  <a:pt x="837" y="8634"/>
                </a:lnTo>
                <a:lnTo>
                  <a:pt x="0" y="17880"/>
                </a:lnTo>
                <a:lnTo>
                  <a:pt x="456" y="53528"/>
                </a:lnTo>
                <a:lnTo>
                  <a:pt x="456" y="165412"/>
                </a:lnTo>
                <a:lnTo>
                  <a:pt x="1156" y="170353"/>
                </a:lnTo>
                <a:lnTo>
                  <a:pt x="1369" y="175765"/>
                </a:lnTo>
                <a:lnTo>
                  <a:pt x="46334" y="175765"/>
                </a:lnTo>
                <a:lnTo>
                  <a:pt x="46334" y="470"/>
                </a:lnTo>
                <a:lnTo>
                  <a:pt x="31781" y="470"/>
                </a:lnTo>
                <a:lnTo>
                  <a:pt x="24956" y="433"/>
                </a:lnTo>
                <a:lnTo>
                  <a:pt x="18254" y="0"/>
                </a:lnTo>
                <a:close/>
              </a:path>
              <a:path w="46355" h="175895">
                <a:moveTo>
                  <a:pt x="46334" y="235"/>
                </a:moveTo>
                <a:lnTo>
                  <a:pt x="31781" y="470"/>
                </a:lnTo>
                <a:lnTo>
                  <a:pt x="46334" y="470"/>
                </a:lnTo>
                <a:lnTo>
                  <a:pt x="46334" y="235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3853" y="7246513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48613" y="0"/>
                </a:moveTo>
                <a:lnTo>
                  <a:pt x="0" y="82351"/>
                </a:lnTo>
                <a:lnTo>
                  <a:pt x="97683" y="82351"/>
                </a:lnTo>
                <a:lnTo>
                  <a:pt x="4861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17135" y="6976871"/>
            <a:ext cx="5541263" cy="79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3544" y="7086600"/>
            <a:ext cx="5325110" cy="685800"/>
          </a:xfrm>
          <a:custGeom>
            <a:avLst/>
            <a:gdLst/>
            <a:ahLst/>
            <a:cxnLst/>
            <a:rect l="l" t="t" r="r" b="b"/>
            <a:pathLst>
              <a:path w="5325109" h="685800">
                <a:moveTo>
                  <a:pt x="5324855" y="0"/>
                </a:moveTo>
                <a:lnTo>
                  <a:pt x="424306" y="0"/>
                </a:lnTo>
                <a:lnTo>
                  <a:pt x="0" y="680243"/>
                </a:lnTo>
                <a:lnTo>
                  <a:pt x="1166618" y="685797"/>
                </a:lnTo>
                <a:lnTo>
                  <a:pt x="5324855" y="685797"/>
                </a:lnTo>
                <a:lnTo>
                  <a:pt x="5324855" y="0"/>
                </a:lnTo>
                <a:close/>
              </a:path>
            </a:pathLst>
          </a:custGeom>
          <a:solidFill>
            <a:srgbClr val="ACB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208532"/>
            <a:ext cx="8116570" cy="0"/>
          </a:xfrm>
          <a:custGeom>
            <a:avLst/>
            <a:gdLst/>
            <a:ahLst/>
            <a:cxnLst/>
            <a:rect l="l" t="t" r="r" b="b"/>
            <a:pathLst>
              <a:path w="8116570">
                <a:moveTo>
                  <a:pt x="0" y="0"/>
                </a:moveTo>
                <a:lnTo>
                  <a:pt x="8116570" y="0"/>
                </a:lnTo>
              </a:path>
            </a:pathLst>
          </a:custGeom>
          <a:ln w="12700">
            <a:solidFill>
              <a:srgbClr val="0E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89320" y="5047488"/>
            <a:ext cx="3557015" cy="1559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92367" y="1327403"/>
            <a:ext cx="3566160" cy="1559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46347" y="0"/>
            <a:ext cx="6512052" cy="77723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52364" y="7362476"/>
            <a:ext cx="1809114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OPERATIONAL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EXCELLENCE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423" y="2119375"/>
            <a:ext cx="34347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Shallow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zones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near-mine open-pit 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mineralization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discovered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in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Nov</a:t>
            </a:r>
            <a:r>
              <a:rPr sz="1300" spc="6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2019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423" y="2668016"/>
            <a:ext cx="3399154" cy="2068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Potential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to add low-cost</a:t>
            </a:r>
            <a:r>
              <a:rPr sz="1300" spc="2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production</a:t>
            </a:r>
            <a:endParaRPr sz="1300">
              <a:latin typeface="Verdana"/>
              <a:cs typeface="Verdana"/>
            </a:endParaRPr>
          </a:p>
          <a:p>
            <a:pPr marL="241300" marR="5080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Strategic zones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to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achieve </a:t>
            </a:r>
            <a:r>
              <a:rPr sz="1300" spc="-15" dirty="0">
                <a:solidFill>
                  <a:srgbClr val="5D605E"/>
                </a:solidFill>
                <a:latin typeface="Verdana"/>
                <a:cs typeface="Verdana"/>
              </a:rPr>
              <a:t>Company’s 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strategy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of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providing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feed to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ESM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mill  with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over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3,000 tpd in an effort to  increase production and lower</a:t>
            </a:r>
            <a:r>
              <a:rPr sz="1300" spc="3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costs</a:t>
            </a:r>
            <a:endParaRPr sz="1300">
              <a:latin typeface="Verdana"/>
              <a:cs typeface="Verdana"/>
            </a:endParaRPr>
          </a:p>
          <a:p>
            <a:pPr marL="241300" marR="274955" indent="-2286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Future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discovery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potential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through 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additional </a:t>
            </a:r>
            <a:r>
              <a:rPr sz="1300" spc="-10" dirty="0">
                <a:solidFill>
                  <a:srgbClr val="5D605E"/>
                </a:solidFill>
                <a:latin typeface="Verdana"/>
                <a:cs typeface="Verdana"/>
              </a:rPr>
              <a:t>near-mine</a:t>
            </a:r>
            <a:r>
              <a:rPr sz="1300" spc="45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exploration</a:t>
            </a:r>
            <a:endParaRPr sz="13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205"/>
              </a:spcBef>
              <a:buClr>
                <a:srgbClr val="000000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Production anticipated in</a:t>
            </a:r>
            <a:r>
              <a:rPr sz="1300" spc="60" dirty="0">
                <a:solidFill>
                  <a:srgbClr val="5D605E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srgbClr val="5D605E"/>
                </a:solidFill>
                <a:latin typeface="Verdana"/>
                <a:cs typeface="Verdana"/>
              </a:rPr>
              <a:t>2022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6600"/>
            <a:ext cx="9031605" cy="685800"/>
          </a:xfrm>
          <a:custGeom>
            <a:avLst/>
            <a:gdLst/>
            <a:ahLst/>
            <a:cxnLst/>
            <a:rect l="l" t="t" r="r" b="b"/>
            <a:pathLst>
              <a:path w="9031605" h="685800">
                <a:moveTo>
                  <a:pt x="9031224" y="0"/>
                </a:moveTo>
                <a:lnTo>
                  <a:pt x="0" y="0"/>
                </a:lnTo>
                <a:lnTo>
                  <a:pt x="0" y="684920"/>
                </a:lnTo>
                <a:lnTo>
                  <a:pt x="8628253" y="685799"/>
                </a:lnTo>
                <a:lnTo>
                  <a:pt x="9031224" y="0"/>
                </a:lnTo>
                <a:close/>
              </a:path>
            </a:pathLst>
          </a:custGeom>
          <a:solidFill>
            <a:srgbClr val="4D4D4D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131" y="7246513"/>
            <a:ext cx="1398270" cy="299085"/>
          </a:xfrm>
          <a:custGeom>
            <a:avLst/>
            <a:gdLst/>
            <a:ahLst/>
            <a:cxnLst/>
            <a:rect l="l" t="t" r="r" b="b"/>
            <a:pathLst>
              <a:path w="1398270" h="299084">
                <a:moveTo>
                  <a:pt x="177334" y="0"/>
                </a:moveTo>
                <a:lnTo>
                  <a:pt x="128721" y="82351"/>
                </a:lnTo>
                <a:lnTo>
                  <a:pt x="226404" y="82351"/>
                </a:lnTo>
                <a:lnTo>
                  <a:pt x="177334" y="0"/>
                </a:lnTo>
                <a:close/>
              </a:path>
              <a:path w="1398270" h="299084">
                <a:moveTo>
                  <a:pt x="784650" y="75529"/>
                </a:moveTo>
                <a:lnTo>
                  <a:pt x="775992" y="75643"/>
                </a:lnTo>
                <a:lnTo>
                  <a:pt x="770309" y="78381"/>
                </a:lnTo>
                <a:lnTo>
                  <a:pt x="767233" y="84164"/>
                </a:lnTo>
                <a:lnTo>
                  <a:pt x="766396" y="93410"/>
                </a:lnTo>
                <a:lnTo>
                  <a:pt x="766852" y="129058"/>
                </a:lnTo>
                <a:lnTo>
                  <a:pt x="766852" y="240942"/>
                </a:lnTo>
                <a:lnTo>
                  <a:pt x="767552" y="245883"/>
                </a:lnTo>
                <a:lnTo>
                  <a:pt x="767765" y="251294"/>
                </a:lnTo>
                <a:lnTo>
                  <a:pt x="812731" y="251294"/>
                </a:lnTo>
                <a:lnTo>
                  <a:pt x="812731" y="75999"/>
                </a:lnTo>
                <a:lnTo>
                  <a:pt x="798177" y="75999"/>
                </a:lnTo>
                <a:lnTo>
                  <a:pt x="791352" y="75963"/>
                </a:lnTo>
                <a:lnTo>
                  <a:pt x="784650" y="75529"/>
                </a:lnTo>
                <a:close/>
              </a:path>
              <a:path w="1398270" h="299084">
                <a:moveTo>
                  <a:pt x="812731" y="75764"/>
                </a:moveTo>
                <a:lnTo>
                  <a:pt x="798177" y="75999"/>
                </a:lnTo>
                <a:lnTo>
                  <a:pt x="812731" y="75999"/>
                </a:lnTo>
                <a:lnTo>
                  <a:pt x="812731" y="75764"/>
                </a:lnTo>
                <a:close/>
              </a:path>
              <a:path w="1398270" h="299084">
                <a:moveTo>
                  <a:pt x="115143" y="158057"/>
                </a:moveTo>
                <a:lnTo>
                  <a:pt x="76913" y="168469"/>
                </a:lnTo>
                <a:lnTo>
                  <a:pt x="62863" y="191212"/>
                </a:lnTo>
                <a:lnTo>
                  <a:pt x="49069" y="214176"/>
                </a:lnTo>
                <a:lnTo>
                  <a:pt x="21910" y="260236"/>
                </a:lnTo>
                <a:lnTo>
                  <a:pt x="0" y="296942"/>
                </a:lnTo>
                <a:lnTo>
                  <a:pt x="33742" y="279886"/>
                </a:lnTo>
                <a:lnTo>
                  <a:pt x="66929" y="262324"/>
                </a:lnTo>
                <a:lnTo>
                  <a:pt x="99687" y="244364"/>
                </a:lnTo>
                <a:lnTo>
                  <a:pt x="132147" y="226118"/>
                </a:lnTo>
                <a:lnTo>
                  <a:pt x="135569" y="224237"/>
                </a:lnTo>
                <a:lnTo>
                  <a:pt x="138079" y="218117"/>
                </a:lnTo>
                <a:lnTo>
                  <a:pt x="138307" y="213646"/>
                </a:lnTo>
                <a:lnTo>
                  <a:pt x="138632" y="200374"/>
                </a:lnTo>
                <a:lnTo>
                  <a:pt x="138536" y="158351"/>
                </a:lnTo>
                <a:lnTo>
                  <a:pt x="115143" y="158057"/>
                </a:lnTo>
                <a:close/>
              </a:path>
              <a:path w="1398270" h="299084">
                <a:moveTo>
                  <a:pt x="246489" y="156969"/>
                </a:moveTo>
                <a:lnTo>
                  <a:pt x="233031" y="157987"/>
                </a:lnTo>
                <a:lnTo>
                  <a:pt x="219787" y="158586"/>
                </a:lnTo>
                <a:lnTo>
                  <a:pt x="219328" y="158586"/>
                </a:lnTo>
                <a:lnTo>
                  <a:pt x="218872" y="158822"/>
                </a:lnTo>
                <a:lnTo>
                  <a:pt x="216133" y="159530"/>
                </a:lnTo>
                <a:lnTo>
                  <a:pt x="216058" y="167764"/>
                </a:lnTo>
                <a:lnTo>
                  <a:pt x="215941" y="198541"/>
                </a:lnTo>
                <a:lnTo>
                  <a:pt x="216590" y="211294"/>
                </a:lnTo>
                <a:lnTo>
                  <a:pt x="255047" y="244331"/>
                </a:lnTo>
                <a:lnTo>
                  <a:pt x="342354" y="292706"/>
                </a:lnTo>
                <a:lnTo>
                  <a:pt x="346005" y="294824"/>
                </a:lnTo>
                <a:lnTo>
                  <a:pt x="349656" y="296471"/>
                </a:lnTo>
                <a:lnTo>
                  <a:pt x="354676" y="298824"/>
                </a:lnTo>
                <a:lnTo>
                  <a:pt x="353763" y="295765"/>
                </a:lnTo>
                <a:lnTo>
                  <a:pt x="353763" y="294589"/>
                </a:lnTo>
                <a:lnTo>
                  <a:pt x="353307" y="293883"/>
                </a:lnTo>
                <a:lnTo>
                  <a:pt x="312317" y="224628"/>
                </a:lnTo>
                <a:lnTo>
                  <a:pt x="298526" y="201647"/>
                </a:lnTo>
                <a:lnTo>
                  <a:pt x="292310" y="190117"/>
                </a:lnTo>
                <a:lnTo>
                  <a:pt x="286116" y="178235"/>
                </a:lnTo>
                <a:lnTo>
                  <a:pt x="279109" y="167764"/>
                </a:lnTo>
                <a:lnTo>
                  <a:pt x="270454" y="160471"/>
                </a:lnTo>
                <a:lnTo>
                  <a:pt x="259263" y="157231"/>
                </a:lnTo>
                <a:lnTo>
                  <a:pt x="246489" y="156969"/>
                </a:lnTo>
                <a:close/>
              </a:path>
              <a:path w="1398270" h="299084">
                <a:moveTo>
                  <a:pt x="663017" y="76940"/>
                </a:moveTo>
                <a:lnTo>
                  <a:pt x="469920" y="76940"/>
                </a:lnTo>
                <a:lnTo>
                  <a:pt x="469920" y="120706"/>
                </a:lnTo>
                <a:lnTo>
                  <a:pt x="543635" y="120706"/>
                </a:lnTo>
                <a:lnTo>
                  <a:pt x="543635" y="251765"/>
                </a:lnTo>
                <a:lnTo>
                  <a:pt x="590670" y="251765"/>
                </a:lnTo>
                <a:lnTo>
                  <a:pt x="590670" y="119530"/>
                </a:lnTo>
                <a:lnTo>
                  <a:pt x="663017" y="119530"/>
                </a:lnTo>
                <a:lnTo>
                  <a:pt x="663017" y="76940"/>
                </a:lnTo>
                <a:close/>
              </a:path>
              <a:path w="1398270" h="299084">
                <a:moveTo>
                  <a:pt x="1017537" y="75705"/>
                </a:moveTo>
                <a:lnTo>
                  <a:pt x="971245" y="75764"/>
                </a:lnTo>
                <a:lnTo>
                  <a:pt x="925023" y="75999"/>
                </a:lnTo>
                <a:lnTo>
                  <a:pt x="922042" y="75999"/>
                </a:lnTo>
                <a:lnTo>
                  <a:pt x="916809" y="80941"/>
                </a:lnTo>
                <a:lnTo>
                  <a:pt x="916566" y="83762"/>
                </a:lnTo>
                <a:lnTo>
                  <a:pt x="916109" y="92609"/>
                </a:lnTo>
                <a:lnTo>
                  <a:pt x="916109" y="120471"/>
                </a:lnTo>
                <a:lnTo>
                  <a:pt x="990525" y="120471"/>
                </a:lnTo>
                <a:lnTo>
                  <a:pt x="990525" y="251059"/>
                </a:lnTo>
                <a:lnTo>
                  <a:pt x="1037986" y="251059"/>
                </a:lnTo>
                <a:lnTo>
                  <a:pt x="1037985" y="120235"/>
                </a:lnTo>
                <a:lnTo>
                  <a:pt x="1110576" y="120235"/>
                </a:lnTo>
                <a:lnTo>
                  <a:pt x="1110576" y="75764"/>
                </a:lnTo>
                <a:lnTo>
                  <a:pt x="1017537" y="75705"/>
                </a:lnTo>
                <a:close/>
              </a:path>
              <a:path w="1398270" h="299084">
                <a:moveTo>
                  <a:pt x="1215454" y="252000"/>
                </a:moveTo>
                <a:lnTo>
                  <a:pt x="1185197" y="252000"/>
                </a:lnTo>
                <a:lnTo>
                  <a:pt x="1194479" y="252037"/>
                </a:lnTo>
                <a:lnTo>
                  <a:pt x="1203458" y="252470"/>
                </a:lnTo>
                <a:lnTo>
                  <a:pt x="1213498" y="253176"/>
                </a:lnTo>
                <a:lnTo>
                  <a:pt x="1215454" y="252000"/>
                </a:lnTo>
                <a:close/>
              </a:path>
              <a:path w="1398270" h="299084">
                <a:moveTo>
                  <a:pt x="1335502" y="131294"/>
                </a:moveTo>
                <a:lnTo>
                  <a:pt x="1281981" y="131294"/>
                </a:lnTo>
                <a:lnTo>
                  <a:pt x="1283807" y="133175"/>
                </a:lnTo>
                <a:lnTo>
                  <a:pt x="1284719" y="133645"/>
                </a:lnTo>
                <a:lnTo>
                  <a:pt x="1285176" y="134354"/>
                </a:lnTo>
                <a:lnTo>
                  <a:pt x="1326491" y="212940"/>
                </a:lnTo>
                <a:lnTo>
                  <a:pt x="1339559" y="236583"/>
                </a:lnTo>
                <a:lnTo>
                  <a:pt x="1350788" y="248558"/>
                </a:lnTo>
                <a:lnTo>
                  <a:pt x="1366471" y="252547"/>
                </a:lnTo>
                <a:lnTo>
                  <a:pt x="1392905" y="252235"/>
                </a:lnTo>
                <a:lnTo>
                  <a:pt x="1393818" y="252235"/>
                </a:lnTo>
                <a:lnTo>
                  <a:pt x="1394730" y="251765"/>
                </a:lnTo>
                <a:lnTo>
                  <a:pt x="1398138" y="251059"/>
                </a:lnTo>
                <a:lnTo>
                  <a:pt x="1395400" y="245413"/>
                </a:lnTo>
                <a:lnTo>
                  <a:pt x="1393361" y="240706"/>
                </a:lnTo>
                <a:lnTo>
                  <a:pt x="1391080" y="236236"/>
                </a:lnTo>
                <a:lnTo>
                  <a:pt x="1373843" y="204033"/>
                </a:lnTo>
                <a:lnTo>
                  <a:pt x="1356439" y="171852"/>
                </a:lnTo>
                <a:lnTo>
                  <a:pt x="1339462" y="139452"/>
                </a:lnTo>
                <a:lnTo>
                  <a:pt x="1335502" y="131294"/>
                </a:lnTo>
                <a:close/>
              </a:path>
              <a:path w="1398270" h="299084">
                <a:moveTo>
                  <a:pt x="1288971" y="74790"/>
                </a:moveTo>
                <a:lnTo>
                  <a:pt x="1251375" y="87763"/>
                </a:lnTo>
                <a:lnTo>
                  <a:pt x="1236166" y="117157"/>
                </a:lnTo>
                <a:lnTo>
                  <a:pt x="1220743" y="146441"/>
                </a:lnTo>
                <a:lnTo>
                  <a:pt x="1205234" y="175680"/>
                </a:lnTo>
                <a:lnTo>
                  <a:pt x="1164882" y="252235"/>
                </a:lnTo>
                <a:lnTo>
                  <a:pt x="1185197" y="252000"/>
                </a:lnTo>
                <a:lnTo>
                  <a:pt x="1215454" y="252000"/>
                </a:lnTo>
                <a:lnTo>
                  <a:pt x="1218974" y="249884"/>
                </a:lnTo>
                <a:lnTo>
                  <a:pt x="1223538" y="240471"/>
                </a:lnTo>
                <a:lnTo>
                  <a:pt x="1236359" y="215629"/>
                </a:lnTo>
                <a:lnTo>
                  <a:pt x="1249421" y="190853"/>
                </a:lnTo>
                <a:lnTo>
                  <a:pt x="1275805" y="141411"/>
                </a:lnTo>
                <a:lnTo>
                  <a:pt x="1277418" y="137881"/>
                </a:lnTo>
                <a:lnTo>
                  <a:pt x="1279912" y="134824"/>
                </a:lnTo>
                <a:lnTo>
                  <a:pt x="1281981" y="131294"/>
                </a:lnTo>
                <a:lnTo>
                  <a:pt x="1335502" y="131294"/>
                </a:lnTo>
                <a:lnTo>
                  <a:pt x="1323509" y="106587"/>
                </a:lnTo>
                <a:lnTo>
                  <a:pt x="1314251" y="90576"/>
                </a:lnTo>
                <a:lnTo>
                  <a:pt x="1303023" y="79970"/>
                </a:lnTo>
                <a:lnTo>
                  <a:pt x="1288971" y="74790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69134" y="7322336"/>
            <a:ext cx="198786" cy="178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0014" y="7321304"/>
            <a:ext cx="233256" cy="1783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1241" y="7322219"/>
            <a:ext cx="194466" cy="175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42285" y="7367426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489"/>
                </a:lnTo>
              </a:path>
            </a:pathLst>
          </a:custGeom>
          <a:ln w="47034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5052" y="7366782"/>
            <a:ext cx="121285" cy="0"/>
          </a:xfrm>
          <a:custGeom>
            <a:avLst/>
            <a:gdLst/>
            <a:ahLst/>
            <a:cxnLst/>
            <a:rect l="l" t="t" r="r" b="b"/>
            <a:pathLst>
              <a:path w="121284">
                <a:moveTo>
                  <a:pt x="0" y="0"/>
                </a:moveTo>
                <a:lnTo>
                  <a:pt x="120750" y="0"/>
                </a:lnTo>
              </a:path>
            </a:pathLst>
          </a:custGeom>
          <a:ln w="3175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5052" y="7344867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97" y="0"/>
                </a:lnTo>
              </a:path>
            </a:pathLst>
          </a:custGeom>
          <a:ln w="42540">
            <a:solidFill>
              <a:srgbClr val="0D12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1073" y="7403482"/>
            <a:ext cx="138734" cy="141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5131" y="7404571"/>
            <a:ext cx="138632" cy="1388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1528" y="7322042"/>
            <a:ext cx="46355" cy="175895"/>
          </a:xfrm>
          <a:custGeom>
            <a:avLst/>
            <a:gdLst/>
            <a:ahLst/>
            <a:cxnLst/>
            <a:rect l="l" t="t" r="r" b="b"/>
            <a:pathLst>
              <a:path w="46355" h="175895">
                <a:moveTo>
                  <a:pt x="18254" y="0"/>
                </a:moveTo>
                <a:lnTo>
                  <a:pt x="9596" y="114"/>
                </a:lnTo>
                <a:lnTo>
                  <a:pt x="3913" y="2852"/>
                </a:lnTo>
                <a:lnTo>
                  <a:pt x="837" y="8634"/>
                </a:lnTo>
                <a:lnTo>
                  <a:pt x="0" y="17880"/>
                </a:lnTo>
                <a:lnTo>
                  <a:pt x="456" y="53528"/>
                </a:lnTo>
                <a:lnTo>
                  <a:pt x="456" y="165412"/>
                </a:lnTo>
                <a:lnTo>
                  <a:pt x="1156" y="170353"/>
                </a:lnTo>
                <a:lnTo>
                  <a:pt x="1369" y="175765"/>
                </a:lnTo>
                <a:lnTo>
                  <a:pt x="46334" y="175765"/>
                </a:lnTo>
                <a:lnTo>
                  <a:pt x="46334" y="470"/>
                </a:lnTo>
                <a:lnTo>
                  <a:pt x="31781" y="470"/>
                </a:lnTo>
                <a:lnTo>
                  <a:pt x="24956" y="433"/>
                </a:lnTo>
                <a:lnTo>
                  <a:pt x="18254" y="0"/>
                </a:lnTo>
                <a:close/>
              </a:path>
              <a:path w="46355" h="175895">
                <a:moveTo>
                  <a:pt x="46334" y="235"/>
                </a:moveTo>
                <a:lnTo>
                  <a:pt x="31781" y="470"/>
                </a:lnTo>
                <a:lnTo>
                  <a:pt x="46334" y="470"/>
                </a:lnTo>
                <a:lnTo>
                  <a:pt x="46334" y="235"/>
                </a:lnTo>
                <a:close/>
              </a:path>
            </a:pathLst>
          </a:custGeom>
          <a:solidFill>
            <a:srgbClr val="0D12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853" y="7246513"/>
            <a:ext cx="97790" cy="82550"/>
          </a:xfrm>
          <a:custGeom>
            <a:avLst/>
            <a:gdLst/>
            <a:ahLst/>
            <a:cxnLst/>
            <a:rect l="l" t="t" r="r" b="b"/>
            <a:pathLst>
              <a:path w="97790" h="82550">
                <a:moveTo>
                  <a:pt x="48613" y="0"/>
                </a:moveTo>
                <a:lnTo>
                  <a:pt x="0" y="82351"/>
                </a:lnTo>
                <a:lnTo>
                  <a:pt x="97683" y="82351"/>
                </a:lnTo>
                <a:lnTo>
                  <a:pt x="48613" y="0"/>
                </a:lnTo>
                <a:close/>
              </a:path>
            </a:pathLst>
          </a:custGeom>
          <a:solidFill>
            <a:srgbClr val="5F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7135" y="6976871"/>
            <a:ext cx="5541263" cy="7955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544" y="7086600"/>
            <a:ext cx="5325110" cy="685800"/>
          </a:xfrm>
          <a:custGeom>
            <a:avLst/>
            <a:gdLst/>
            <a:ahLst/>
            <a:cxnLst/>
            <a:rect l="l" t="t" r="r" b="b"/>
            <a:pathLst>
              <a:path w="5325109" h="685800">
                <a:moveTo>
                  <a:pt x="5324855" y="0"/>
                </a:moveTo>
                <a:lnTo>
                  <a:pt x="424306" y="0"/>
                </a:lnTo>
                <a:lnTo>
                  <a:pt x="0" y="680243"/>
                </a:lnTo>
                <a:lnTo>
                  <a:pt x="1166618" y="685797"/>
                </a:lnTo>
                <a:lnTo>
                  <a:pt x="5324855" y="685797"/>
                </a:lnTo>
                <a:lnTo>
                  <a:pt x="5324855" y="0"/>
                </a:lnTo>
                <a:close/>
              </a:path>
            </a:pathLst>
          </a:custGeom>
          <a:solidFill>
            <a:srgbClr val="ACB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08532"/>
            <a:ext cx="8116570" cy="0"/>
          </a:xfrm>
          <a:custGeom>
            <a:avLst/>
            <a:gdLst/>
            <a:ahLst/>
            <a:cxnLst/>
            <a:rect l="l" t="t" r="r" b="b"/>
            <a:pathLst>
              <a:path w="8116570">
                <a:moveTo>
                  <a:pt x="0" y="0"/>
                </a:moveTo>
                <a:lnTo>
                  <a:pt x="8116570" y="0"/>
                </a:lnTo>
              </a:path>
            </a:pathLst>
          </a:custGeom>
          <a:ln w="12700">
            <a:solidFill>
              <a:srgbClr val="0E8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50308" y="1729739"/>
            <a:ext cx="4890770" cy="401320"/>
          </a:xfrm>
          <a:custGeom>
            <a:avLst/>
            <a:gdLst/>
            <a:ahLst/>
            <a:cxnLst/>
            <a:rect l="l" t="t" r="r" b="b"/>
            <a:pathLst>
              <a:path w="4890770" h="401319">
                <a:moveTo>
                  <a:pt x="0" y="400812"/>
                </a:moveTo>
                <a:lnTo>
                  <a:pt x="4890516" y="400812"/>
                </a:lnTo>
                <a:lnTo>
                  <a:pt x="4890516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46251" y="251092"/>
            <a:ext cx="6738620" cy="7366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pc="-5" dirty="0">
                <a:solidFill>
                  <a:srgbClr val="1F87BC"/>
                </a:solidFill>
              </a:rPr>
              <a:t>Empire </a:t>
            </a:r>
            <a:r>
              <a:rPr spc="-10" dirty="0">
                <a:solidFill>
                  <a:srgbClr val="1F87BC"/>
                </a:solidFill>
              </a:rPr>
              <a:t>State</a:t>
            </a:r>
            <a:r>
              <a:rPr spc="15" dirty="0">
                <a:solidFill>
                  <a:srgbClr val="1F87BC"/>
                </a:solidFill>
              </a:rPr>
              <a:t> </a:t>
            </a:r>
            <a:r>
              <a:rPr spc="-5" dirty="0">
                <a:solidFill>
                  <a:srgbClr val="1F87BC"/>
                </a:solidFill>
              </a:rPr>
              <a:t>Mine:</a:t>
            </a: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pc="-5" dirty="0">
                <a:solidFill>
                  <a:srgbClr val="1F87BC"/>
                </a:solidFill>
              </a:rPr>
              <a:t>Potential Near-Term Incremental Mill</a:t>
            </a:r>
            <a:r>
              <a:rPr spc="-10" dirty="0">
                <a:solidFill>
                  <a:srgbClr val="1F87BC"/>
                </a:solidFill>
              </a:rPr>
              <a:t> </a:t>
            </a:r>
            <a:r>
              <a:rPr spc="-5" dirty="0">
                <a:solidFill>
                  <a:srgbClr val="1F87BC"/>
                </a:solidFill>
              </a:rPr>
              <a:t>Feed</a:t>
            </a:r>
          </a:p>
        </p:txBody>
      </p:sp>
      <p:sp>
        <p:nvSpPr>
          <p:cNvPr id="21" name="object 21"/>
          <p:cNvSpPr/>
          <p:nvPr/>
        </p:nvSpPr>
        <p:spPr>
          <a:xfrm>
            <a:off x="4533900" y="2066544"/>
            <a:ext cx="5390388" cy="48295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75347" y="6556247"/>
            <a:ext cx="3067811" cy="3109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33081" y="6637019"/>
            <a:ext cx="2757170" cy="114300"/>
          </a:xfrm>
          <a:custGeom>
            <a:avLst/>
            <a:gdLst/>
            <a:ahLst/>
            <a:cxnLst/>
            <a:rect l="l" t="t" r="r" b="b"/>
            <a:pathLst>
              <a:path w="2757170" h="114300">
                <a:moveTo>
                  <a:pt x="114300" y="0"/>
                </a:moveTo>
                <a:lnTo>
                  <a:pt x="0" y="57149"/>
                </a:lnTo>
                <a:lnTo>
                  <a:pt x="114300" y="114299"/>
                </a:lnTo>
                <a:lnTo>
                  <a:pt x="114300" y="76199"/>
                </a:lnTo>
                <a:lnTo>
                  <a:pt x="95250" y="76199"/>
                </a:lnTo>
                <a:lnTo>
                  <a:pt x="95250" y="38099"/>
                </a:lnTo>
                <a:lnTo>
                  <a:pt x="114300" y="38099"/>
                </a:lnTo>
                <a:lnTo>
                  <a:pt x="114300" y="0"/>
                </a:lnTo>
                <a:close/>
              </a:path>
              <a:path w="2757170" h="114300">
                <a:moveTo>
                  <a:pt x="2642489" y="0"/>
                </a:moveTo>
                <a:lnTo>
                  <a:pt x="2642489" y="114299"/>
                </a:lnTo>
                <a:lnTo>
                  <a:pt x="2718689" y="76199"/>
                </a:lnTo>
                <a:lnTo>
                  <a:pt x="2661539" y="76199"/>
                </a:lnTo>
                <a:lnTo>
                  <a:pt x="2661539" y="38099"/>
                </a:lnTo>
                <a:lnTo>
                  <a:pt x="2718689" y="38099"/>
                </a:lnTo>
                <a:lnTo>
                  <a:pt x="2642489" y="0"/>
                </a:lnTo>
                <a:close/>
              </a:path>
              <a:path w="2757170" h="114300">
                <a:moveTo>
                  <a:pt x="114300" y="38099"/>
                </a:moveTo>
                <a:lnTo>
                  <a:pt x="95250" y="38099"/>
                </a:lnTo>
                <a:lnTo>
                  <a:pt x="95250" y="76199"/>
                </a:lnTo>
                <a:lnTo>
                  <a:pt x="114300" y="76199"/>
                </a:lnTo>
                <a:lnTo>
                  <a:pt x="114300" y="38099"/>
                </a:lnTo>
                <a:close/>
              </a:path>
              <a:path w="2757170" h="114300">
                <a:moveTo>
                  <a:pt x="2642489" y="38099"/>
                </a:moveTo>
                <a:lnTo>
                  <a:pt x="114300" y="38099"/>
                </a:lnTo>
                <a:lnTo>
                  <a:pt x="114300" y="76199"/>
                </a:lnTo>
                <a:lnTo>
                  <a:pt x="2642489" y="76199"/>
                </a:lnTo>
                <a:lnTo>
                  <a:pt x="2642489" y="38099"/>
                </a:lnTo>
                <a:close/>
              </a:path>
              <a:path w="2757170" h="114300">
                <a:moveTo>
                  <a:pt x="2718689" y="38099"/>
                </a:moveTo>
                <a:lnTo>
                  <a:pt x="2661539" y="38099"/>
                </a:lnTo>
                <a:lnTo>
                  <a:pt x="2661539" y="76199"/>
                </a:lnTo>
                <a:lnTo>
                  <a:pt x="2718689" y="76199"/>
                </a:lnTo>
                <a:lnTo>
                  <a:pt x="2756789" y="57149"/>
                </a:lnTo>
                <a:lnTo>
                  <a:pt x="2718689" y="380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208009" y="6349098"/>
            <a:ext cx="608965" cy="28067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100"/>
              </a:lnSpc>
            </a:pP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41341" y="2649169"/>
            <a:ext cx="226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50664" y="2333218"/>
            <a:ext cx="310959" cy="5410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51247" y="2471166"/>
            <a:ext cx="114300" cy="344805"/>
          </a:xfrm>
          <a:custGeom>
            <a:avLst/>
            <a:gdLst/>
            <a:ahLst/>
            <a:cxnLst/>
            <a:rect l="l" t="t" r="r" b="b"/>
            <a:pathLst>
              <a:path w="114300" h="344805">
                <a:moveTo>
                  <a:pt x="76200" y="95250"/>
                </a:moveTo>
                <a:lnTo>
                  <a:pt x="38100" y="95250"/>
                </a:lnTo>
                <a:lnTo>
                  <a:pt x="38100" y="344297"/>
                </a:lnTo>
                <a:lnTo>
                  <a:pt x="76200" y="344297"/>
                </a:lnTo>
                <a:lnTo>
                  <a:pt x="76200" y="95250"/>
                </a:lnTo>
                <a:close/>
              </a:path>
              <a:path w="114300" h="344805">
                <a:moveTo>
                  <a:pt x="57150" y="0"/>
                </a:moveTo>
                <a:lnTo>
                  <a:pt x="0" y="114300"/>
                </a:lnTo>
                <a:lnTo>
                  <a:pt x="38100" y="114300"/>
                </a:lnTo>
                <a:lnTo>
                  <a:pt x="38100" y="95250"/>
                </a:lnTo>
                <a:lnTo>
                  <a:pt x="104775" y="95250"/>
                </a:lnTo>
                <a:lnTo>
                  <a:pt x="57150" y="0"/>
                </a:lnTo>
                <a:close/>
              </a:path>
              <a:path w="114300" h="344805">
                <a:moveTo>
                  <a:pt x="104775" y="95250"/>
                </a:moveTo>
                <a:lnTo>
                  <a:pt x="76200" y="9525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04775" y="95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99504" y="6326123"/>
            <a:ext cx="400773" cy="4328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61657" y="6365107"/>
            <a:ext cx="281305" cy="313690"/>
          </a:xfrm>
          <a:custGeom>
            <a:avLst/>
            <a:gdLst/>
            <a:ahLst/>
            <a:cxnLst/>
            <a:rect l="l" t="t" r="r" b="b"/>
            <a:pathLst>
              <a:path w="281304" h="313690">
                <a:moveTo>
                  <a:pt x="61036" y="92334"/>
                </a:moveTo>
                <a:lnTo>
                  <a:pt x="101785" y="50246"/>
                </a:lnTo>
                <a:lnTo>
                  <a:pt x="144931" y="19954"/>
                </a:lnTo>
                <a:lnTo>
                  <a:pt x="187259" y="2768"/>
                </a:lnTo>
                <a:lnTo>
                  <a:pt x="225559" y="0"/>
                </a:lnTo>
                <a:lnTo>
                  <a:pt x="256616" y="12959"/>
                </a:lnTo>
                <a:lnTo>
                  <a:pt x="275842" y="40566"/>
                </a:lnTo>
                <a:lnTo>
                  <a:pt x="281195" y="78584"/>
                </a:lnTo>
                <a:lnTo>
                  <a:pt x="273276" y="123584"/>
                </a:lnTo>
                <a:lnTo>
                  <a:pt x="252690" y="172138"/>
                </a:lnTo>
                <a:lnTo>
                  <a:pt x="220040" y="220819"/>
                </a:lnTo>
                <a:lnTo>
                  <a:pt x="179340" y="262943"/>
                </a:lnTo>
                <a:lnTo>
                  <a:pt x="136208" y="293253"/>
                </a:lnTo>
                <a:lnTo>
                  <a:pt x="93880" y="310443"/>
                </a:lnTo>
                <a:lnTo>
                  <a:pt x="55594" y="313205"/>
                </a:lnTo>
                <a:lnTo>
                  <a:pt x="24587" y="300233"/>
                </a:lnTo>
                <a:lnTo>
                  <a:pt x="5359" y="272609"/>
                </a:lnTo>
                <a:lnTo>
                  <a:pt x="0" y="234585"/>
                </a:lnTo>
                <a:lnTo>
                  <a:pt x="7899" y="189583"/>
                </a:lnTo>
                <a:lnTo>
                  <a:pt x="28448" y="141025"/>
                </a:lnTo>
                <a:lnTo>
                  <a:pt x="61036" y="9233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67371" y="5699759"/>
            <a:ext cx="502958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29587" y="5740417"/>
            <a:ext cx="382905" cy="504825"/>
          </a:xfrm>
          <a:custGeom>
            <a:avLst/>
            <a:gdLst/>
            <a:ahLst/>
            <a:cxnLst/>
            <a:rect l="l" t="t" r="r" b="b"/>
            <a:pathLst>
              <a:path w="382904" h="504825">
                <a:moveTo>
                  <a:pt x="42813" y="177529"/>
                </a:moveTo>
                <a:lnTo>
                  <a:pt x="70386" y="130248"/>
                </a:lnTo>
                <a:lnTo>
                  <a:pt x="101900" y="89153"/>
                </a:lnTo>
                <a:lnTo>
                  <a:pt x="136271" y="54915"/>
                </a:lnTo>
                <a:lnTo>
                  <a:pt x="172416" y="28208"/>
                </a:lnTo>
                <a:lnTo>
                  <a:pt x="209252" y="9705"/>
                </a:lnTo>
                <a:lnTo>
                  <a:pt x="280662" y="0"/>
                </a:lnTo>
                <a:lnTo>
                  <a:pt x="313069" y="10143"/>
                </a:lnTo>
                <a:lnTo>
                  <a:pt x="361220" y="58258"/>
                </a:lnTo>
                <a:lnTo>
                  <a:pt x="382236" y="133888"/>
                </a:lnTo>
                <a:lnTo>
                  <a:pt x="382305" y="178833"/>
                </a:lnTo>
                <a:lnTo>
                  <a:pt x="375273" y="226830"/>
                </a:lnTo>
                <a:lnTo>
                  <a:pt x="361035" y="276605"/>
                </a:lnTo>
                <a:lnTo>
                  <a:pt x="339485" y="326881"/>
                </a:lnTo>
                <a:lnTo>
                  <a:pt x="311949" y="374167"/>
                </a:lnTo>
                <a:lnTo>
                  <a:pt x="280454" y="415277"/>
                </a:lnTo>
                <a:lnTo>
                  <a:pt x="246089" y="449534"/>
                </a:lnTo>
                <a:lnTo>
                  <a:pt x="209945" y="476264"/>
                </a:lnTo>
                <a:lnTo>
                  <a:pt x="173110" y="494791"/>
                </a:lnTo>
                <a:lnTo>
                  <a:pt x="101726" y="504531"/>
                </a:lnTo>
                <a:lnTo>
                  <a:pt x="69356" y="494394"/>
                </a:lnTo>
                <a:lnTo>
                  <a:pt x="21132" y="446277"/>
                </a:lnTo>
                <a:lnTo>
                  <a:pt x="77" y="370632"/>
                </a:lnTo>
                <a:lnTo>
                  <a:pt x="0" y="325672"/>
                </a:lnTo>
                <a:lnTo>
                  <a:pt x="7027" y="277652"/>
                </a:lnTo>
                <a:lnTo>
                  <a:pt x="21263" y="227846"/>
                </a:lnTo>
                <a:lnTo>
                  <a:pt x="42813" y="17752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516879" y="6199949"/>
            <a:ext cx="1242695" cy="31115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330"/>
              </a:lnSpc>
            </a:pPr>
            <a:r>
              <a:rPr sz="2000" dirty="0">
                <a:latin typeface="Calibri"/>
                <a:cs typeface="Calibri"/>
              </a:rPr>
              <a:t>Pumphou</a:t>
            </a:r>
            <a:r>
              <a:rPr sz="2000" spc="-5" dirty="0"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52364" y="7362476"/>
            <a:ext cx="1809114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OPERATIONAL</a:t>
            </a:r>
            <a:r>
              <a:rPr sz="1000" spc="-15" dirty="0">
                <a:latin typeface="Verdana"/>
                <a:cs typeface="Verdana"/>
              </a:rPr>
              <a:t> </a:t>
            </a:r>
            <a:r>
              <a:rPr sz="1000" spc="-5" dirty="0">
                <a:latin typeface="Verdana"/>
                <a:cs typeface="Verdana"/>
              </a:rPr>
              <a:t>EXCELLENCE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3" name="object 33"/>
          <p:cNvSpPr txBox="1"/>
          <p:nvPr/>
        </p:nvSpPr>
        <p:spPr>
          <a:xfrm>
            <a:off x="7644003" y="5650865"/>
            <a:ext cx="904240" cy="31115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330"/>
              </a:lnSpc>
            </a:pPr>
            <a:r>
              <a:rPr sz="2000" spc="-1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urnpi</a:t>
            </a:r>
            <a:r>
              <a:rPr sz="2000" spc="-6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78397" y="2246376"/>
            <a:ext cx="2936240" cy="311150"/>
          </a:xfrm>
          <a:prstGeom prst="rect">
            <a:avLst/>
          </a:prstGeom>
          <a:solidFill>
            <a:srgbClr val="C0C0C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325"/>
              </a:lnSpc>
            </a:pPr>
            <a:r>
              <a:rPr sz="2000" spc="-5" dirty="0">
                <a:latin typeface="Calibri"/>
                <a:cs typeface="Calibri"/>
              </a:rPr>
              <a:t>ESM #4 </a:t>
            </a:r>
            <a:r>
              <a:rPr sz="2000" dirty="0">
                <a:latin typeface="Calibri"/>
                <a:cs typeface="Calibri"/>
              </a:rPr>
              <a:t>Mine / Mill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7644" y="1766392"/>
            <a:ext cx="25800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1255"/>
                </a:solidFill>
                <a:latin typeface="Verdana"/>
                <a:cs typeface="Verdana"/>
              </a:rPr>
              <a:t>Pumphouse and</a:t>
            </a:r>
            <a:r>
              <a:rPr sz="1400" b="1" spc="-55" dirty="0">
                <a:solidFill>
                  <a:srgbClr val="0D1255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D1255"/>
                </a:solidFill>
                <a:latin typeface="Verdana"/>
                <a:cs typeface="Verdana"/>
              </a:rPr>
              <a:t>Turnpike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788" y="602996"/>
            <a:ext cx="33788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Geographic</a:t>
            </a:r>
            <a:r>
              <a:rPr spc="-35" dirty="0"/>
              <a:t> </a:t>
            </a:r>
            <a:r>
              <a:rPr spc="-5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5169408" y="7322819"/>
            <a:ext cx="4010025" cy="247015"/>
          </a:xfrm>
          <a:custGeom>
            <a:avLst/>
            <a:gdLst/>
            <a:ahLst/>
            <a:cxnLst/>
            <a:rect l="l" t="t" r="r" b="b"/>
            <a:pathLst>
              <a:path w="4010025" h="247015">
                <a:moveTo>
                  <a:pt x="0" y="246887"/>
                </a:moveTo>
                <a:lnTo>
                  <a:pt x="4009643" y="246887"/>
                </a:lnTo>
                <a:lnTo>
                  <a:pt x="4009643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1F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" y="1234439"/>
            <a:ext cx="8551164" cy="574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1792" y="6477101"/>
            <a:ext cx="1671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Pump House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3215" y="6025896"/>
            <a:ext cx="1283208" cy="679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6015" y="6122542"/>
            <a:ext cx="1126490" cy="524510"/>
          </a:xfrm>
          <a:custGeom>
            <a:avLst/>
            <a:gdLst/>
            <a:ahLst/>
            <a:cxnLst/>
            <a:rect l="l" t="t" r="r" b="b"/>
            <a:pathLst>
              <a:path w="1126489" h="524509">
                <a:moveTo>
                  <a:pt x="1051521" y="23122"/>
                </a:moveTo>
                <a:lnTo>
                  <a:pt x="0" y="501294"/>
                </a:lnTo>
                <a:lnTo>
                  <a:pt x="10413" y="524421"/>
                </a:lnTo>
                <a:lnTo>
                  <a:pt x="1062027" y="46251"/>
                </a:lnTo>
                <a:lnTo>
                  <a:pt x="1051521" y="23122"/>
                </a:lnTo>
                <a:close/>
              </a:path>
              <a:path w="1126489" h="524509">
                <a:moveTo>
                  <a:pt x="1114176" y="17906"/>
                </a:moveTo>
                <a:lnTo>
                  <a:pt x="1062989" y="17906"/>
                </a:lnTo>
                <a:lnTo>
                  <a:pt x="1073531" y="41020"/>
                </a:lnTo>
                <a:lnTo>
                  <a:pt x="1062027" y="46251"/>
                </a:lnTo>
                <a:lnTo>
                  <a:pt x="1072514" y="69341"/>
                </a:lnTo>
                <a:lnTo>
                  <a:pt x="1114176" y="17906"/>
                </a:lnTo>
                <a:close/>
              </a:path>
              <a:path w="1126489" h="524509">
                <a:moveTo>
                  <a:pt x="1062989" y="17906"/>
                </a:moveTo>
                <a:lnTo>
                  <a:pt x="1051521" y="23122"/>
                </a:lnTo>
                <a:lnTo>
                  <a:pt x="1062027" y="46251"/>
                </a:lnTo>
                <a:lnTo>
                  <a:pt x="1073531" y="41020"/>
                </a:lnTo>
                <a:lnTo>
                  <a:pt x="1062989" y="17906"/>
                </a:lnTo>
                <a:close/>
              </a:path>
              <a:path w="1126489" h="524509">
                <a:moveTo>
                  <a:pt x="1041019" y="0"/>
                </a:moveTo>
                <a:lnTo>
                  <a:pt x="1051521" y="23122"/>
                </a:lnTo>
                <a:lnTo>
                  <a:pt x="1062989" y="17906"/>
                </a:lnTo>
                <a:lnTo>
                  <a:pt x="1114176" y="17906"/>
                </a:lnTo>
                <a:lnTo>
                  <a:pt x="1126109" y="3174"/>
                </a:lnTo>
                <a:lnTo>
                  <a:pt x="104101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6755" y="4559808"/>
            <a:ext cx="1716024" cy="690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6390" y="4582033"/>
            <a:ext cx="1558925" cy="545465"/>
          </a:xfrm>
          <a:custGeom>
            <a:avLst/>
            <a:gdLst/>
            <a:ahLst/>
            <a:cxnLst/>
            <a:rect l="l" t="t" r="r" b="b"/>
            <a:pathLst>
              <a:path w="1558925" h="545464">
                <a:moveTo>
                  <a:pt x="60071" y="473202"/>
                </a:moveTo>
                <a:lnTo>
                  <a:pt x="0" y="533654"/>
                </a:lnTo>
                <a:lnTo>
                  <a:pt x="84327" y="545465"/>
                </a:lnTo>
                <a:lnTo>
                  <a:pt x="77592" y="525399"/>
                </a:lnTo>
                <a:lnTo>
                  <a:pt x="64262" y="525399"/>
                </a:lnTo>
                <a:lnTo>
                  <a:pt x="56134" y="501396"/>
                </a:lnTo>
                <a:lnTo>
                  <a:pt x="68178" y="497354"/>
                </a:lnTo>
                <a:lnTo>
                  <a:pt x="60071" y="473202"/>
                </a:lnTo>
                <a:close/>
              </a:path>
              <a:path w="1558925" h="545464">
                <a:moveTo>
                  <a:pt x="68178" y="497354"/>
                </a:moveTo>
                <a:lnTo>
                  <a:pt x="56134" y="501396"/>
                </a:lnTo>
                <a:lnTo>
                  <a:pt x="64262" y="525399"/>
                </a:lnTo>
                <a:lnTo>
                  <a:pt x="76243" y="521379"/>
                </a:lnTo>
                <a:lnTo>
                  <a:pt x="68178" y="497354"/>
                </a:lnTo>
                <a:close/>
              </a:path>
              <a:path w="1558925" h="545464">
                <a:moveTo>
                  <a:pt x="76243" y="521379"/>
                </a:moveTo>
                <a:lnTo>
                  <a:pt x="64262" y="525399"/>
                </a:lnTo>
                <a:lnTo>
                  <a:pt x="77592" y="525399"/>
                </a:lnTo>
                <a:lnTo>
                  <a:pt x="76243" y="521379"/>
                </a:lnTo>
                <a:close/>
              </a:path>
              <a:path w="1558925" h="545464">
                <a:moveTo>
                  <a:pt x="1550289" y="0"/>
                </a:moveTo>
                <a:lnTo>
                  <a:pt x="68178" y="497354"/>
                </a:lnTo>
                <a:lnTo>
                  <a:pt x="76243" y="521379"/>
                </a:lnTo>
                <a:lnTo>
                  <a:pt x="1558416" y="24130"/>
                </a:lnTo>
                <a:lnTo>
                  <a:pt x="155028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73245" y="4612259"/>
            <a:ext cx="670813" cy="8141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82059" y="3285235"/>
            <a:ext cx="582929" cy="702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38115" y="5823229"/>
            <a:ext cx="406908" cy="483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1559" y="5862348"/>
            <a:ext cx="285115" cy="363855"/>
          </a:xfrm>
          <a:custGeom>
            <a:avLst/>
            <a:gdLst/>
            <a:ahLst/>
            <a:cxnLst/>
            <a:rect l="l" t="t" r="r" b="b"/>
            <a:pathLst>
              <a:path w="285114" h="363854">
                <a:moveTo>
                  <a:pt x="28250" y="124304"/>
                </a:moveTo>
                <a:lnTo>
                  <a:pt x="55437" y="80449"/>
                </a:lnTo>
                <a:lnTo>
                  <a:pt x="87714" y="44995"/>
                </a:lnTo>
                <a:lnTo>
                  <a:pt x="123167" y="19037"/>
                </a:lnTo>
                <a:lnTo>
                  <a:pt x="159878" y="3673"/>
                </a:lnTo>
                <a:lnTo>
                  <a:pt x="195934" y="0"/>
                </a:lnTo>
                <a:lnTo>
                  <a:pt x="229418" y="9115"/>
                </a:lnTo>
                <a:lnTo>
                  <a:pt x="256700" y="30615"/>
                </a:lnTo>
                <a:lnTo>
                  <a:pt x="275251" y="61782"/>
                </a:lnTo>
                <a:lnTo>
                  <a:pt x="284806" y="100428"/>
                </a:lnTo>
                <a:lnTo>
                  <a:pt x="285100" y="144365"/>
                </a:lnTo>
                <a:lnTo>
                  <a:pt x="275870" y="191407"/>
                </a:lnTo>
                <a:lnTo>
                  <a:pt x="256850" y="239366"/>
                </a:lnTo>
                <a:lnTo>
                  <a:pt x="229663" y="283211"/>
                </a:lnTo>
                <a:lnTo>
                  <a:pt x="197386" y="318642"/>
                </a:lnTo>
                <a:lnTo>
                  <a:pt x="161933" y="344569"/>
                </a:lnTo>
                <a:lnTo>
                  <a:pt x="125221" y="359903"/>
                </a:lnTo>
                <a:lnTo>
                  <a:pt x="89166" y="363552"/>
                </a:lnTo>
                <a:lnTo>
                  <a:pt x="55682" y="354428"/>
                </a:lnTo>
                <a:lnTo>
                  <a:pt x="28400" y="332981"/>
                </a:lnTo>
                <a:lnTo>
                  <a:pt x="9849" y="301850"/>
                </a:lnTo>
                <a:lnTo>
                  <a:pt x="294" y="263226"/>
                </a:lnTo>
                <a:lnTo>
                  <a:pt x="0" y="219300"/>
                </a:lnTo>
                <a:lnTo>
                  <a:pt x="9230" y="172262"/>
                </a:lnTo>
                <a:lnTo>
                  <a:pt x="28250" y="12430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81600" y="5554967"/>
            <a:ext cx="519658" cy="5151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43861" y="5593239"/>
            <a:ext cx="400685" cy="396875"/>
          </a:xfrm>
          <a:custGeom>
            <a:avLst/>
            <a:gdLst/>
            <a:ahLst/>
            <a:cxnLst/>
            <a:rect l="l" t="t" r="r" b="b"/>
            <a:pathLst>
              <a:path w="400685" h="396875">
                <a:moveTo>
                  <a:pt x="20923" y="108298"/>
                </a:moveTo>
                <a:lnTo>
                  <a:pt x="46058" y="70136"/>
                </a:lnTo>
                <a:lnTo>
                  <a:pt x="78261" y="39708"/>
                </a:lnTo>
                <a:lnTo>
                  <a:pt x="115925" y="17531"/>
                </a:lnTo>
                <a:lnTo>
                  <a:pt x="157442" y="4122"/>
                </a:lnTo>
                <a:lnTo>
                  <a:pt x="201202" y="0"/>
                </a:lnTo>
                <a:lnTo>
                  <a:pt x="245598" y="5681"/>
                </a:lnTo>
                <a:lnTo>
                  <a:pt x="289020" y="21684"/>
                </a:lnTo>
                <a:lnTo>
                  <a:pt x="327745" y="47021"/>
                </a:lnTo>
                <a:lnTo>
                  <a:pt x="358759" y="79292"/>
                </a:lnTo>
                <a:lnTo>
                  <a:pt x="381520" y="116892"/>
                </a:lnTo>
                <a:lnTo>
                  <a:pt x="395485" y="158219"/>
                </a:lnTo>
                <a:lnTo>
                  <a:pt x="400114" y="201666"/>
                </a:lnTo>
                <a:lnTo>
                  <a:pt x="394862" y="245632"/>
                </a:lnTo>
                <a:lnTo>
                  <a:pt x="379190" y="288511"/>
                </a:lnTo>
                <a:lnTo>
                  <a:pt x="354056" y="326672"/>
                </a:lnTo>
                <a:lnTo>
                  <a:pt x="321852" y="357100"/>
                </a:lnTo>
                <a:lnTo>
                  <a:pt x="284188" y="379277"/>
                </a:lnTo>
                <a:lnTo>
                  <a:pt x="242671" y="392686"/>
                </a:lnTo>
                <a:lnTo>
                  <a:pt x="198911" y="396809"/>
                </a:lnTo>
                <a:lnTo>
                  <a:pt x="154516" y="391127"/>
                </a:lnTo>
                <a:lnTo>
                  <a:pt x="111093" y="375125"/>
                </a:lnTo>
                <a:lnTo>
                  <a:pt x="72368" y="349787"/>
                </a:lnTo>
                <a:lnTo>
                  <a:pt x="41354" y="317516"/>
                </a:lnTo>
                <a:lnTo>
                  <a:pt x="18593" y="279916"/>
                </a:lnTo>
                <a:lnTo>
                  <a:pt x="4628" y="238590"/>
                </a:lnTo>
                <a:lnTo>
                  <a:pt x="0" y="195142"/>
                </a:lnTo>
                <a:lnTo>
                  <a:pt x="5251" y="151177"/>
                </a:lnTo>
                <a:lnTo>
                  <a:pt x="20923" y="10829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3832" y="5529110"/>
            <a:ext cx="1086599" cy="3367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33465" y="5552440"/>
            <a:ext cx="929005" cy="203835"/>
          </a:xfrm>
          <a:custGeom>
            <a:avLst/>
            <a:gdLst/>
            <a:ahLst/>
            <a:cxnLst/>
            <a:rect l="l" t="t" r="r" b="b"/>
            <a:pathLst>
              <a:path w="929004" h="203835">
                <a:moveTo>
                  <a:pt x="68199" y="128270"/>
                </a:moveTo>
                <a:lnTo>
                  <a:pt x="0" y="179324"/>
                </a:lnTo>
                <a:lnTo>
                  <a:pt x="81787" y="203327"/>
                </a:lnTo>
                <a:lnTo>
                  <a:pt x="77672" y="180594"/>
                </a:lnTo>
                <a:lnTo>
                  <a:pt x="64770" y="180594"/>
                </a:lnTo>
                <a:lnTo>
                  <a:pt x="60198" y="155575"/>
                </a:lnTo>
                <a:lnTo>
                  <a:pt x="72733" y="153318"/>
                </a:lnTo>
                <a:lnTo>
                  <a:pt x="68199" y="128270"/>
                </a:lnTo>
                <a:close/>
              </a:path>
              <a:path w="929004" h="203835">
                <a:moveTo>
                  <a:pt x="72733" y="153318"/>
                </a:moveTo>
                <a:lnTo>
                  <a:pt x="60198" y="155575"/>
                </a:lnTo>
                <a:lnTo>
                  <a:pt x="64770" y="180594"/>
                </a:lnTo>
                <a:lnTo>
                  <a:pt x="77264" y="178342"/>
                </a:lnTo>
                <a:lnTo>
                  <a:pt x="72733" y="153318"/>
                </a:lnTo>
                <a:close/>
              </a:path>
              <a:path w="929004" h="203835">
                <a:moveTo>
                  <a:pt x="77264" y="178342"/>
                </a:moveTo>
                <a:lnTo>
                  <a:pt x="64770" y="180594"/>
                </a:lnTo>
                <a:lnTo>
                  <a:pt x="77672" y="180594"/>
                </a:lnTo>
                <a:lnTo>
                  <a:pt x="77264" y="178342"/>
                </a:lnTo>
                <a:close/>
              </a:path>
              <a:path w="929004" h="203835">
                <a:moveTo>
                  <a:pt x="924433" y="0"/>
                </a:moveTo>
                <a:lnTo>
                  <a:pt x="72733" y="153318"/>
                </a:lnTo>
                <a:lnTo>
                  <a:pt x="77264" y="178342"/>
                </a:lnTo>
                <a:lnTo>
                  <a:pt x="929005" y="24892"/>
                </a:lnTo>
                <a:lnTo>
                  <a:pt x="924433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17591" y="4215371"/>
            <a:ext cx="819899" cy="8534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8881" y="4254956"/>
            <a:ext cx="701040" cy="733425"/>
          </a:xfrm>
          <a:custGeom>
            <a:avLst/>
            <a:gdLst/>
            <a:ahLst/>
            <a:cxnLst/>
            <a:rect l="l" t="t" r="r" b="b"/>
            <a:pathLst>
              <a:path w="701039" h="733425">
                <a:moveTo>
                  <a:pt x="42342" y="211633"/>
                </a:moveTo>
                <a:lnTo>
                  <a:pt x="67841" y="167930"/>
                </a:lnTo>
                <a:lnTo>
                  <a:pt x="97794" y="128782"/>
                </a:lnTo>
                <a:lnTo>
                  <a:pt x="131635" y="94400"/>
                </a:lnTo>
                <a:lnTo>
                  <a:pt x="168797" y="64995"/>
                </a:lnTo>
                <a:lnTo>
                  <a:pt x="208712" y="40778"/>
                </a:lnTo>
                <a:lnTo>
                  <a:pt x="250813" y="21959"/>
                </a:lnTo>
                <a:lnTo>
                  <a:pt x="294533" y="8749"/>
                </a:lnTo>
                <a:lnTo>
                  <a:pt x="339306" y="1359"/>
                </a:lnTo>
                <a:lnTo>
                  <a:pt x="384564" y="0"/>
                </a:lnTo>
                <a:lnTo>
                  <a:pt x="429739" y="4882"/>
                </a:lnTo>
                <a:lnTo>
                  <a:pt x="474266" y="16216"/>
                </a:lnTo>
                <a:lnTo>
                  <a:pt x="517576" y="34214"/>
                </a:lnTo>
                <a:lnTo>
                  <a:pt x="557831" y="58279"/>
                </a:lnTo>
                <a:lnTo>
                  <a:pt x="593458" y="87288"/>
                </a:lnTo>
                <a:lnTo>
                  <a:pt x="624288" y="120659"/>
                </a:lnTo>
                <a:lnTo>
                  <a:pt x="650155" y="157813"/>
                </a:lnTo>
                <a:lnTo>
                  <a:pt x="670891" y="198169"/>
                </a:lnTo>
                <a:lnTo>
                  <a:pt x="686327" y="241145"/>
                </a:lnTo>
                <a:lnTo>
                  <a:pt x="696298" y="286161"/>
                </a:lnTo>
                <a:lnTo>
                  <a:pt x="700635" y="332636"/>
                </a:lnTo>
                <a:lnTo>
                  <a:pt x="699170" y="379989"/>
                </a:lnTo>
                <a:lnTo>
                  <a:pt x="691737" y="427641"/>
                </a:lnTo>
                <a:lnTo>
                  <a:pt x="678167" y="475009"/>
                </a:lnTo>
                <a:lnTo>
                  <a:pt x="658292" y="521513"/>
                </a:lnTo>
                <a:lnTo>
                  <a:pt x="632796" y="565216"/>
                </a:lnTo>
                <a:lnTo>
                  <a:pt x="602849" y="604364"/>
                </a:lnTo>
                <a:lnTo>
                  <a:pt x="569017" y="638746"/>
                </a:lnTo>
                <a:lnTo>
                  <a:pt x="531866" y="668151"/>
                </a:lnTo>
                <a:lnTo>
                  <a:pt x="491962" y="692369"/>
                </a:lnTo>
                <a:lnTo>
                  <a:pt x="449869" y="711188"/>
                </a:lnTo>
                <a:lnTo>
                  <a:pt x="406155" y="724398"/>
                </a:lnTo>
                <a:lnTo>
                  <a:pt x="361385" y="731787"/>
                </a:lnTo>
                <a:lnTo>
                  <a:pt x="316124" y="733147"/>
                </a:lnTo>
                <a:lnTo>
                  <a:pt x="270939" y="728264"/>
                </a:lnTo>
                <a:lnTo>
                  <a:pt x="226395" y="716930"/>
                </a:lnTo>
                <a:lnTo>
                  <a:pt x="183058" y="698932"/>
                </a:lnTo>
                <a:lnTo>
                  <a:pt x="142803" y="674867"/>
                </a:lnTo>
                <a:lnTo>
                  <a:pt x="107177" y="645858"/>
                </a:lnTo>
                <a:lnTo>
                  <a:pt x="76346" y="612487"/>
                </a:lnTo>
                <a:lnTo>
                  <a:pt x="50480" y="575333"/>
                </a:lnTo>
                <a:lnTo>
                  <a:pt x="29744" y="534978"/>
                </a:lnTo>
                <a:lnTo>
                  <a:pt x="14307" y="492001"/>
                </a:lnTo>
                <a:lnTo>
                  <a:pt x="4336" y="446985"/>
                </a:lnTo>
                <a:lnTo>
                  <a:pt x="0" y="400510"/>
                </a:lnTo>
                <a:lnTo>
                  <a:pt x="1464" y="353157"/>
                </a:lnTo>
                <a:lnTo>
                  <a:pt x="8898" y="305505"/>
                </a:lnTo>
                <a:lnTo>
                  <a:pt x="22468" y="258137"/>
                </a:lnTo>
                <a:lnTo>
                  <a:pt x="42342" y="211633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5855" y="3852659"/>
            <a:ext cx="1618488" cy="751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25490" y="3875151"/>
            <a:ext cx="1460500" cy="601980"/>
          </a:xfrm>
          <a:custGeom>
            <a:avLst/>
            <a:gdLst/>
            <a:ahLst/>
            <a:cxnLst/>
            <a:rect l="l" t="t" r="r" b="b"/>
            <a:pathLst>
              <a:path w="1460500" h="601979">
                <a:moveTo>
                  <a:pt x="56642" y="530733"/>
                </a:moveTo>
                <a:lnTo>
                  <a:pt x="0" y="594487"/>
                </a:lnTo>
                <a:lnTo>
                  <a:pt x="84962" y="601472"/>
                </a:lnTo>
                <a:lnTo>
                  <a:pt x="77437" y="582676"/>
                </a:lnTo>
                <a:lnTo>
                  <a:pt x="63626" y="582676"/>
                </a:lnTo>
                <a:lnTo>
                  <a:pt x="54229" y="559053"/>
                </a:lnTo>
                <a:lnTo>
                  <a:pt x="66081" y="554310"/>
                </a:lnTo>
                <a:lnTo>
                  <a:pt x="56642" y="530733"/>
                </a:lnTo>
                <a:close/>
              </a:path>
              <a:path w="1460500" h="601979">
                <a:moveTo>
                  <a:pt x="66081" y="554310"/>
                </a:moveTo>
                <a:lnTo>
                  <a:pt x="54229" y="559053"/>
                </a:lnTo>
                <a:lnTo>
                  <a:pt x="63626" y="582676"/>
                </a:lnTo>
                <a:lnTo>
                  <a:pt x="75530" y="577911"/>
                </a:lnTo>
                <a:lnTo>
                  <a:pt x="66081" y="554310"/>
                </a:lnTo>
                <a:close/>
              </a:path>
              <a:path w="1460500" h="601979">
                <a:moveTo>
                  <a:pt x="75530" y="577911"/>
                </a:moveTo>
                <a:lnTo>
                  <a:pt x="63626" y="582676"/>
                </a:lnTo>
                <a:lnTo>
                  <a:pt x="77437" y="582676"/>
                </a:lnTo>
                <a:lnTo>
                  <a:pt x="75530" y="577911"/>
                </a:lnTo>
                <a:close/>
              </a:path>
              <a:path w="1460500" h="601979">
                <a:moveTo>
                  <a:pt x="1450975" y="0"/>
                </a:moveTo>
                <a:lnTo>
                  <a:pt x="66081" y="554310"/>
                </a:lnTo>
                <a:lnTo>
                  <a:pt x="75530" y="577911"/>
                </a:lnTo>
                <a:lnTo>
                  <a:pt x="1460373" y="23622"/>
                </a:lnTo>
                <a:lnTo>
                  <a:pt x="1450975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640194" y="3724401"/>
            <a:ext cx="2138680" cy="198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2644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Former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#1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Pit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Times New Roman"/>
              <a:cs typeface="Times New Roman"/>
            </a:endParaRPr>
          </a:p>
          <a:p>
            <a:pPr marR="457834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#2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Shaft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marR="363220" algn="ctr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Turnpike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Deposit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41235" y="1187208"/>
            <a:ext cx="1211579" cy="12420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03111" y="1225245"/>
            <a:ext cx="1093470" cy="1123950"/>
          </a:xfrm>
          <a:custGeom>
            <a:avLst/>
            <a:gdLst/>
            <a:ahLst/>
            <a:cxnLst/>
            <a:rect l="l" t="t" r="r" b="b"/>
            <a:pathLst>
              <a:path w="1093470" h="1123950">
                <a:moveTo>
                  <a:pt x="297407" y="323265"/>
                </a:moveTo>
                <a:lnTo>
                  <a:pt x="342715" y="277962"/>
                </a:lnTo>
                <a:lnTo>
                  <a:pt x="388887" y="235715"/>
                </a:lnTo>
                <a:lnTo>
                  <a:pt x="435663" y="196620"/>
                </a:lnTo>
                <a:lnTo>
                  <a:pt x="482783" y="160772"/>
                </a:lnTo>
                <a:lnTo>
                  <a:pt x="529989" y="128267"/>
                </a:lnTo>
                <a:lnTo>
                  <a:pt x="577019" y="99199"/>
                </a:lnTo>
                <a:lnTo>
                  <a:pt x="623614" y="73665"/>
                </a:lnTo>
                <a:lnTo>
                  <a:pt x="669514" y="51759"/>
                </a:lnTo>
                <a:lnTo>
                  <a:pt x="714460" y="33578"/>
                </a:lnTo>
                <a:lnTo>
                  <a:pt x="758190" y="19216"/>
                </a:lnTo>
                <a:lnTo>
                  <a:pt x="800446" y="8768"/>
                </a:lnTo>
                <a:lnTo>
                  <a:pt x="840967" y="2331"/>
                </a:lnTo>
                <a:lnTo>
                  <a:pt x="879494" y="0"/>
                </a:lnTo>
                <a:lnTo>
                  <a:pt x="915767" y="1869"/>
                </a:lnTo>
                <a:lnTo>
                  <a:pt x="980511" y="18592"/>
                </a:lnTo>
                <a:lnTo>
                  <a:pt x="1033118" y="53263"/>
                </a:lnTo>
                <a:lnTo>
                  <a:pt x="1070046" y="104280"/>
                </a:lnTo>
                <a:lnTo>
                  <a:pt x="1089581" y="168211"/>
                </a:lnTo>
                <a:lnTo>
                  <a:pt x="1093036" y="204359"/>
                </a:lnTo>
                <a:lnTo>
                  <a:pt x="1092394" y="242944"/>
                </a:lnTo>
                <a:lnTo>
                  <a:pt x="1087740" y="283703"/>
                </a:lnTo>
                <a:lnTo>
                  <a:pt x="1079155" y="326370"/>
                </a:lnTo>
                <a:lnTo>
                  <a:pt x="1066726" y="370683"/>
                </a:lnTo>
                <a:lnTo>
                  <a:pt x="1050534" y="416378"/>
                </a:lnTo>
                <a:lnTo>
                  <a:pt x="1030665" y="463191"/>
                </a:lnTo>
                <a:lnTo>
                  <a:pt x="1007201" y="510858"/>
                </a:lnTo>
                <a:lnTo>
                  <a:pt x="980227" y="559115"/>
                </a:lnTo>
                <a:lnTo>
                  <a:pt x="949826" y="607699"/>
                </a:lnTo>
                <a:lnTo>
                  <a:pt x="916081" y="656345"/>
                </a:lnTo>
                <a:lnTo>
                  <a:pt x="879078" y="704791"/>
                </a:lnTo>
                <a:lnTo>
                  <a:pt x="838899" y="752771"/>
                </a:lnTo>
                <a:lnTo>
                  <a:pt x="795628" y="800023"/>
                </a:lnTo>
                <a:lnTo>
                  <a:pt x="750322" y="845326"/>
                </a:lnTo>
                <a:lnTo>
                  <a:pt x="704153" y="887573"/>
                </a:lnTo>
                <a:lnTo>
                  <a:pt x="657382" y="926668"/>
                </a:lnTo>
                <a:lnTo>
                  <a:pt x="610267" y="962517"/>
                </a:lnTo>
                <a:lnTo>
                  <a:pt x="563068" y="995024"/>
                </a:lnTo>
                <a:lnTo>
                  <a:pt x="516045" y="1024093"/>
                </a:lnTo>
                <a:lnTo>
                  <a:pt x="469457" y="1049630"/>
                </a:lnTo>
                <a:lnTo>
                  <a:pt x="423563" y="1071539"/>
                </a:lnTo>
                <a:lnTo>
                  <a:pt x="378624" y="1089726"/>
                </a:lnTo>
                <a:lnTo>
                  <a:pt x="334898" y="1104094"/>
                </a:lnTo>
                <a:lnTo>
                  <a:pt x="292645" y="1114548"/>
                </a:lnTo>
                <a:lnTo>
                  <a:pt x="252125" y="1120994"/>
                </a:lnTo>
                <a:lnTo>
                  <a:pt x="213597" y="1123336"/>
                </a:lnTo>
                <a:lnTo>
                  <a:pt x="177320" y="1121479"/>
                </a:lnTo>
                <a:lnTo>
                  <a:pt x="112559" y="1104785"/>
                </a:lnTo>
                <a:lnTo>
                  <a:pt x="59917" y="1070152"/>
                </a:lnTo>
                <a:lnTo>
                  <a:pt x="22990" y="1019097"/>
                </a:lnTo>
                <a:lnTo>
                  <a:pt x="3454" y="955137"/>
                </a:lnTo>
                <a:lnTo>
                  <a:pt x="0" y="918976"/>
                </a:lnTo>
                <a:lnTo>
                  <a:pt x="641" y="880381"/>
                </a:lnTo>
                <a:lnTo>
                  <a:pt x="5296" y="839614"/>
                </a:lnTo>
                <a:lnTo>
                  <a:pt x="13880" y="796939"/>
                </a:lnTo>
                <a:lnTo>
                  <a:pt x="26310" y="752620"/>
                </a:lnTo>
                <a:lnTo>
                  <a:pt x="42501" y="706921"/>
                </a:lnTo>
                <a:lnTo>
                  <a:pt x="62371" y="660104"/>
                </a:lnTo>
                <a:lnTo>
                  <a:pt x="85835" y="612434"/>
                </a:lnTo>
                <a:lnTo>
                  <a:pt x="112809" y="564175"/>
                </a:lnTo>
                <a:lnTo>
                  <a:pt x="143210" y="515590"/>
                </a:lnTo>
                <a:lnTo>
                  <a:pt x="176954" y="466943"/>
                </a:lnTo>
                <a:lnTo>
                  <a:pt x="213958" y="418497"/>
                </a:lnTo>
                <a:lnTo>
                  <a:pt x="254137" y="370517"/>
                </a:lnTo>
                <a:lnTo>
                  <a:pt x="297407" y="323265"/>
                </a:lnTo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58914" y="2511298"/>
            <a:ext cx="18662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Former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Arnold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Pit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68768" y="1967496"/>
            <a:ext cx="382485" cy="5912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88275" y="2067305"/>
            <a:ext cx="224790" cy="433705"/>
          </a:xfrm>
          <a:custGeom>
            <a:avLst/>
            <a:gdLst/>
            <a:ahLst/>
            <a:cxnLst/>
            <a:rect l="l" t="t" r="r" b="b"/>
            <a:pathLst>
              <a:path w="224790" h="433705">
                <a:moveTo>
                  <a:pt x="45416" y="62551"/>
                </a:moveTo>
                <a:lnTo>
                  <a:pt x="22700" y="73887"/>
                </a:lnTo>
                <a:lnTo>
                  <a:pt x="201802" y="433324"/>
                </a:lnTo>
                <a:lnTo>
                  <a:pt x="224535" y="422021"/>
                </a:lnTo>
                <a:lnTo>
                  <a:pt x="45416" y="62551"/>
                </a:lnTo>
                <a:close/>
              </a:path>
              <a:path w="224790" h="433705">
                <a:moveTo>
                  <a:pt x="126" y="0"/>
                </a:moveTo>
                <a:lnTo>
                  <a:pt x="0" y="85217"/>
                </a:lnTo>
                <a:lnTo>
                  <a:pt x="22700" y="73887"/>
                </a:lnTo>
                <a:lnTo>
                  <a:pt x="17018" y="62484"/>
                </a:lnTo>
                <a:lnTo>
                  <a:pt x="39750" y="51181"/>
                </a:lnTo>
                <a:lnTo>
                  <a:pt x="68199" y="51181"/>
                </a:lnTo>
                <a:lnTo>
                  <a:pt x="126" y="0"/>
                </a:lnTo>
                <a:close/>
              </a:path>
              <a:path w="224790" h="433705">
                <a:moveTo>
                  <a:pt x="39750" y="51181"/>
                </a:moveTo>
                <a:lnTo>
                  <a:pt x="17018" y="62484"/>
                </a:lnTo>
                <a:lnTo>
                  <a:pt x="22700" y="73887"/>
                </a:lnTo>
                <a:lnTo>
                  <a:pt x="45416" y="62551"/>
                </a:lnTo>
                <a:lnTo>
                  <a:pt x="39750" y="51181"/>
                </a:lnTo>
                <a:close/>
              </a:path>
              <a:path w="224790" h="433705">
                <a:moveTo>
                  <a:pt x="68199" y="51181"/>
                </a:moveTo>
                <a:lnTo>
                  <a:pt x="39750" y="51181"/>
                </a:lnTo>
                <a:lnTo>
                  <a:pt x="45416" y="62551"/>
                </a:lnTo>
                <a:lnTo>
                  <a:pt x="68199" y="51181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06181" y="7356684"/>
            <a:ext cx="79375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SPHAL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spc="-10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788" y="602996"/>
            <a:ext cx="76828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Low Volume Temporary Access Corridor</a:t>
            </a:r>
            <a:r>
              <a:rPr spc="-45" dirty="0"/>
              <a:t> </a:t>
            </a:r>
            <a:r>
              <a:rPr spc="-10" dirty="0"/>
              <a:t>(LVTAC)</a:t>
            </a:r>
          </a:p>
        </p:txBody>
      </p:sp>
      <p:sp>
        <p:nvSpPr>
          <p:cNvPr id="3" name="object 3"/>
          <p:cNvSpPr/>
          <p:nvPr/>
        </p:nvSpPr>
        <p:spPr>
          <a:xfrm>
            <a:off x="5169408" y="7322819"/>
            <a:ext cx="4010025" cy="247015"/>
          </a:xfrm>
          <a:custGeom>
            <a:avLst/>
            <a:gdLst/>
            <a:ahLst/>
            <a:cxnLst/>
            <a:rect l="l" t="t" r="r" b="b"/>
            <a:pathLst>
              <a:path w="4010025" h="247015">
                <a:moveTo>
                  <a:pt x="0" y="246887"/>
                </a:moveTo>
                <a:lnTo>
                  <a:pt x="4009643" y="246887"/>
                </a:lnTo>
                <a:lnTo>
                  <a:pt x="4009643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1F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9427" y="1388363"/>
            <a:ext cx="6214872" cy="569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06181" y="7356684"/>
            <a:ext cx="79375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SPHAL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spc="-10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3788" y="602996"/>
            <a:ext cx="47510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LVTAC Right-of-Way</a:t>
            </a:r>
            <a:r>
              <a:rPr spc="-55" dirty="0"/>
              <a:t> </a:t>
            </a:r>
            <a:r>
              <a:rPr spc="-5" dirty="0"/>
              <a:t>Priorities</a:t>
            </a:r>
          </a:p>
        </p:txBody>
      </p:sp>
      <p:sp>
        <p:nvSpPr>
          <p:cNvPr id="3" name="object 3"/>
          <p:cNvSpPr/>
          <p:nvPr/>
        </p:nvSpPr>
        <p:spPr>
          <a:xfrm>
            <a:off x="5169408" y="7322819"/>
            <a:ext cx="4010025" cy="247015"/>
          </a:xfrm>
          <a:custGeom>
            <a:avLst/>
            <a:gdLst/>
            <a:ahLst/>
            <a:cxnLst/>
            <a:rect l="l" t="t" r="r" b="b"/>
            <a:pathLst>
              <a:path w="4010025" h="247015">
                <a:moveTo>
                  <a:pt x="0" y="246887"/>
                </a:moveTo>
                <a:lnTo>
                  <a:pt x="4009643" y="246887"/>
                </a:lnTo>
                <a:lnTo>
                  <a:pt x="4009643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1F8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3483" y="1468018"/>
            <a:ext cx="6099175" cy="415671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5"/>
              </a:spcBef>
              <a:buAutoNum type="arabicParenR"/>
              <a:tabLst>
                <a:tab pos="355600" algn="l"/>
              </a:tabLst>
            </a:pPr>
            <a:r>
              <a:rPr sz="1900" spc="-10" dirty="0">
                <a:latin typeface="Verdana"/>
                <a:cs typeface="Verdana"/>
              </a:rPr>
              <a:t>Emergency</a:t>
            </a:r>
            <a:r>
              <a:rPr sz="1900" spc="35" dirty="0">
                <a:latin typeface="Verdana"/>
                <a:cs typeface="Verdana"/>
              </a:rPr>
              <a:t> </a:t>
            </a:r>
            <a:r>
              <a:rPr sz="1900" spc="-20" dirty="0">
                <a:latin typeface="Verdana"/>
                <a:cs typeface="Verdana"/>
              </a:rPr>
              <a:t>Vehicles</a:t>
            </a:r>
            <a:endParaRPr sz="1900">
              <a:latin typeface="Verdana"/>
              <a:cs typeface="Verdana"/>
            </a:endParaRPr>
          </a:p>
          <a:p>
            <a:pPr marL="1039494" lvl="1" indent="-399415">
              <a:lnSpc>
                <a:spcPct val="100000"/>
              </a:lnSpc>
              <a:spcBef>
                <a:spcPts val="350"/>
              </a:spcBef>
              <a:buFont typeface="Courier New"/>
              <a:buChar char="o"/>
              <a:tabLst>
                <a:tab pos="1039494" algn="l"/>
                <a:tab pos="1040130" algn="l"/>
              </a:tabLst>
            </a:pPr>
            <a:r>
              <a:rPr sz="1900" spc="-5" dirty="0">
                <a:latin typeface="Verdana"/>
                <a:cs typeface="Verdana"/>
              </a:rPr>
              <a:t>State, Municipal, </a:t>
            </a:r>
            <a:r>
              <a:rPr sz="1900" spc="-10" dirty="0">
                <a:latin typeface="Verdana"/>
                <a:cs typeface="Verdana"/>
              </a:rPr>
              <a:t>ESM </a:t>
            </a:r>
            <a:r>
              <a:rPr sz="1900" spc="-5" dirty="0">
                <a:latin typeface="Verdana"/>
                <a:cs typeface="Verdana"/>
              </a:rPr>
              <a:t>Mine</a:t>
            </a:r>
            <a:r>
              <a:rPr sz="1900" spc="50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Rescue.</a:t>
            </a:r>
            <a:endParaRPr sz="1900">
              <a:latin typeface="Verdana"/>
              <a:cs typeface="Verdana"/>
            </a:endParaRPr>
          </a:p>
          <a:p>
            <a:pPr marL="1039494" lvl="1" indent="-399415">
              <a:lnSpc>
                <a:spcPct val="100000"/>
              </a:lnSpc>
              <a:spcBef>
                <a:spcPts val="350"/>
              </a:spcBef>
              <a:buFont typeface="Courier New"/>
              <a:buChar char="o"/>
              <a:tabLst>
                <a:tab pos="1039494" algn="l"/>
                <a:tab pos="1040130" algn="l"/>
              </a:tabLst>
            </a:pPr>
            <a:r>
              <a:rPr sz="1900" spc="-5" dirty="0">
                <a:latin typeface="Verdana"/>
                <a:cs typeface="Verdana"/>
              </a:rPr>
              <a:t>When </a:t>
            </a:r>
            <a:r>
              <a:rPr sz="1900" spc="-10" dirty="0">
                <a:latin typeface="Verdana"/>
                <a:cs typeface="Verdana"/>
              </a:rPr>
              <a:t>Emergency </a:t>
            </a:r>
            <a:r>
              <a:rPr sz="1900" spc="-5" dirty="0">
                <a:latin typeface="Verdana"/>
                <a:cs typeface="Verdana"/>
              </a:rPr>
              <a:t>Lights are</a:t>
            </a:r>
            <a:r>
              <a:rPr sz="1900" spc="7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On.</a:t>
            </a:r>
            <a:endParaRPr sz="19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ourier New"/>
              <a:buChar char="o"/>
            </a:pPr>
            <a:endParaRPr sz="2950">
              <a:latin typeface="Times New Roman"/>
              <a:cs typeface="Times New Roman"/>
            </a:endParaRPr>
          </a:p>
          <a:p>
            <a:pPr marL="521334" marR="5080" indent="-508634">
              <a:lnSpc>
                <a:spcPct val="80000"/>
              </a:lnSpc>
              <a:spcBef>
                <a:spcPts val="5"/>
              </a:spcBef>
              <a:buAutoNum type="arabicParenR"/>
              <a:tabLst>
                <a:tab pos="521334" algn="l"/>
                <a:tab pos="521970" algn="l"/>
              </a:tabLst>
            </a:pPr>
            <a:r>
              <a:rPr sz="1900" spc="-10" dirty="0">
                <a:latin typeface="Verdana"/>
                <a:cs typeface="Verdana"/>
              </a:rPr>
              <a:t>Sylvia Lake </a:t>
            </a:r>
            <a:r>
              <a:rPr sz="1900" spc="-15" dirty="0">
                <a:latin typeface="Verdana"/>
                <a:cs typeface="Verdana"/>
              </a:rPr>
              <a:t>Residents </a:t>
            </a:r>
            <a:r>
              <a:rPr sz="1900" spc="-5" dirty="0">
                <a:latin typeface="Verdana"/>
                <a:cs typeface="Verdana"/>
              </a:rPr>
              <a:t>at </a:t>
            </a:r>
            <a:r>
              <a:rPr sz="1900" spc="-10" dirty="0">
                <a:latin typeface="Verdana"/>
                <a:cs typeface="Verdana"/>
              </a:rPr>
              <a:t>East </a:t>
            </a:r>
            <a:r>
              <a:rPr sz="1900" spc="-5" dirty="0">
                <a:latin typeface="Verdana"/>
                <a:cs typeface="Verdana"/>
              </a:rPr>
              <a:t>Shore </a:t>
            </a:r>
            <a:r>
              <a:rPr sz="1900" spc="-15" dirty="0">
                <a:latin typeface="Verdana"/>
                <a:cs typeface="Verdana"/>
              </a:rPr>
              <a:t>Road </a:t>
            </a:r>
            <a:r>
              <a:rPr sz="1900" spc="-5" dirty="0">
                <a:latin typeface="Verdana"/>
                <a:cs typeface="Verdana"/>
              </a:rPr>
              <a:t>and  </a:t>
            </a:r>
            <a:r>
              <a:rPr sz="1900" spc="-10" dirty="0">
                <a:latin typeface="Verdana"/>
                <a:cs typeface="Verdana"/>
              </a:rPr>
              <a:t>Pump House</a:t>
            </a:r>
            <a:r>
              <a:rPr sz="1900" spc="5" dirty="0">
                <a:latin typeface="Verdana"/>
                <a:cs typeface="Verdana"/>
              </a:rPr>
              <a:t> </a:t>
            </a:r>
            <a:r>
              <a:rPr sz="1900" spc="-15" dirty="0">
                <a:latin typeface="Verdana"/>
                <a:cs typeface="Verdana"/>
              </a:rPr>
              <a:t>Road</a:t>
            </a:r>
            <a:endParaRPr sz="1900">
              <a:latin typeface="Verdana"/>
              <a:cs typeface="Verdana"/>
            </a:endParaRPr>
          </a:p>
          <a:p>
            <a:pPr marL="1039494" lvl="1" indent="-399415">
              <a:lnSpc>
                <a:spcPct val="100000"/>
              </a:lnSpc>
              <a:spcBef>
                <a:spcPts val="345"/>
              </a:spcBef>
              <a:buFont typeface="Courier New"/>
              <a:buChar char="o"/>
              <a:tabLst>
                <a:tab pos="1039494" algn="l"/>
                <a:tab pos="1040130" algn="l"/>
              </a:tabLst>
            </a:pPr>
            <a:r>
              <a:rPr sz="1900" spc="-10" dirty="0">
                <a:latin typeface="Verdana"/>
                <a:cs typeface="Verdana"/>
              </a:rPr>
              <a:t>Intersections</a:t>
            </a:r>
            <a:r>
              <a:rPr sz="1900" spc="30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only</a:t>
            </a:r>
            <a:endParaRPr sz="1900">
              <a:latin typeface="Verdana"/>
              <a:cs typeface="Verdana"/>
            </a:endParaRPr>
          </a:p>
          <a:p>
            <a:pPr marL="1039494" lvl="1" indent="-399415">
              <a:lnSpc>
                <a:spcPts val="2055"/>
              </a:lnSpc>
              <a:spcBef>
                <a:spcPts val="335"/>
              </a:spcBef>
              <a:buFont typeface="Courier New"/>
              <a:buChar char="o"/>
              <a:tabLst>
                <a:tab pos="1039494" algn="l"/>
                <a:tab pos="1040130" algn="l"/>
              </a:tabLst>
            </a:pPr>
            <a:r>
              <a:rPr sz="1900" spc="-10" dirty="0">
                <a:latin typeface="Verdana"/>
                <a:cs typeface="Verdana"/>
              </a:rPr>
              <a:t>(Currently evaluating </a:t>
            </a:r>
            <a:r>
              <a:rPr sz="1900" spc="-40" dirty="0">
                <a:latin typeface="Verdana"/>
                <a:cs typeface="Verdana"/>
              </a:rPr>
              <a:t>Traffic </a:t>
            </a:r>
            <a:r>
              <a:rPr sz="1900" spc="-10" dirty="0">
                <a:latin typeface="Verdana"/>
                <a:cs typeface="Verdana"/>
              </a:rPr>
              <a:t>Control</a:t>
            </a:r>
            <a:r>
              <a:rPr sz="1900" spc="125" dirty="0">
                <a:latin typeface="Verdana"/>
                <a:cs typeface="Verdana"/>
              </a:rPr>
              <a:t> </a:t>
            </a:r>
            <a:r>
              <a:rPr sz="1900" spc="-5" dirty="0">
                <a:latin typeface="Verdana"/>
                <a:cs typeface="Verdana"/>
              </a:rPr>
              <a:t>and</a:t>
            </a:r>
            <a:endParaRPr sz="1900">
              <a:latin typeface="Verdana"/>
              <a:cs typeface="Verdana"/>
            </a:endParaRPr>
          </a:p>
          <a:p>
            <a:pPr marL="1039494">
              <a:lnSpc>
                <a:spcPts val="2055"/>
              </a:lnSpc>
            </a:pPr>
            <a:r>
              <a:rPr sz="1900" spc="-10" dirty="0">
                <a:latin typeface="Verdana"/>
                <a:cs typeface="Verdana"/>
              </a:rPr>
              <a:t>Proximity </a:t>
            </a:r>
            <a:r>
              <a:rPr sz="1900" spc="-5" dirty="0">
                <a:latin typeface="Verdana"/>
                <a:cs typeface="Verdana"/>
              </a:rPr>
              <a:t>Detection</a:t>
            </a:r>
            <a:r>
              <a:rPr sz="1900" spc="60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Systems)</a:t>
            </a:r>
            <a:endParaRPr sz="19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521334" indent="-508634">
              <a:lnSpc>
                <a:spcPct val="100000"/>
              </a:lnSpc>
              <a:buAutoNum type="arabicParenR" startAt="3"/>
              <a:tabLst>
                <a:tab pos="521334" algn="l"/>
                <a:tab pos="521970" algn="l"/>
              </a:tabLst>
            </a:pPr>
            <a:r>
              <a:rPr sz="1900" spc="-10" dirty="0">
                <a:latin typeface="Verdana"/>
                <a:cs typeface="Verdana"/>
              </a:rPr>
              <a:t>Haul </a:t>
            </a:r>
            <a:r>
              <a:rPr sz="1900" spc="-40" dirty="0">
                <a:latin typeface="Verdana"/>
                <a:cs typeface="Verdana"/>
              </a:rPr>
              <a:t>Trucks</a:t>
            </a:r>
            <a:endParaRPr sz="1900">
              <a:latin typeface="Verdana"/>
              <a:cs typeface="Verdana"/>
            </a:endParaRPr>
          </a:p>
          <a:p>
            <a:pPr marL="521334" indent="-508634">
              <a:lnSpc>
                <a:spcPct val="100000"/>
              </a:lnSpc>
              <a:spcBef>
                <a:spcPts val="335"/>
              </a:spcBef>
              <a:buAutoNum type="arabicParenR" startAt="3"/>
              <a:tabLst>
                <a:tab pos="521334" algn="l"/>
                <a:tab pos="521970" algn="l"/>
              </a:tabLst>
            </a:pPr>
            <a:r>
              <a:rPr sz="1900" spc="-10" dirty="0">
                <a:latin typeface="Verdana"/>
                <a:cs typeface="Verdana"/>
              </a:rPr>
              <a:t>Support</a:t>
            </a:r>
            <a:r>
              <a:rPr sz="1900" spc="1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vehicles</a:t>
            </a:r>
            <a:endParaRPr sz="19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50"/>
              </a:spcBef>
              <a:buAutoNum type="arabicParenR" startAt="3"/>
              <a:tabLst>
                <a:tab pos="469265" algn="l"/>
                <a:tab pos="470534" algn="l"/>
              </a:tabLst>
            </a:pPr>
            <a:r>
              <a:rPr sz="1900" spc="-5" dirty="0">
                <a:latin typeface="Verdana"/>
                <a:cs typeface="Verdana"/>
              </a:rPr>
              <a:t>All other </a:t>
            </a:r>
            <a:r>
              <a:rPr sz="1900" spc="-10" dirty="0">
                <a:latin typeface="Verdana"/>
                <a:cs typeface="Verdana"/>
              </a:rPr>
              <a:t>light </a:t>
            </a:r>
            <a:r>
              <a:rPr sz="1900" spc="-15" dirty="0">
                <a:latin typeface="Verdana"/>
                <a:cs typeface="Verdana"/>
              </a:rPr>
              <a:t>duty</a:t>
            </a:r>
            <a:r>
              <a:rPr sz="1900" spc="65" dirty="0">
                <a:latin typeface="Verdana"/>
                <a:cs typeface="Verdana"/>
              </a:rPr>
              <a:t> </a:t>
            </a:r>
            <a:r>
              <a:rPr sz="1900" spc="-10" dirty="0">
                <a:latin typeface="Verdana"/>
                <a:cs typeface="Verdana"/>
              </a:rPr>
              <a:t>vehicles.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06181" y="7356684"/>
            <a:ext cx="793750" cy="179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Verdana"/>
                <a:cs typeface="Verdana"/>
              </a:rPr>
              <a:t>SPHAL</a:t>
            </a:r>
            <a:r>
              <a:rPr sz="1000" spc="-15" dirty="0">
                <a:latin typeface="Verdana"/>
                <a:cs typeface="Verdana"/>
              </a:rPr>
              <a:t>E</a:t>
            </a:r>
            <a:r>
              <a:rPr sz="1000" spc="-5" dirty="0">
                <a:latin typeface="Verdana"/>
                <a:cs typeface="Verdana"/>
              </a:rPr>
              <a:t>R</a:t>
            </a:r>
            <a:r>
              <a:rPr sz="1000" spc="-10" dirty="0">
                <a:latin typeface="Verdana"/>
                <a:cs typeface="Verdana"/>
              </a:rPr>
              <a:t>O</a:t>
            </a:r>
            <a:r>
              <a:rPr sz="1000" spc="-5" dirty="0">
                <a:latin typeface="Verdana"/>
                <a:cs typeface="Verdana"/>
              </a:rPr>
              <a:t>S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2248</Words>
  <Application>Microsoft Macintosh PowerPoint</Application>
  <PresentationFormat>Custom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Verdana</vt:lpstr>
      <vt:lpstr>Office Theme</vt:lpstr>
      <vt:lpstr>PowerPoint Presentation</vt:lpstr>
      <vt:lpstr>Cautionary Notes</vt:lpstr>
      <vt:lpstr>Overview</vt:lpstr>
      <vt:lpstr>Empire State Mine: Focused on Exploration in a 100-Year-Old Zinc District</vt:lpstr>
      <vt:lpstr>Empire State Mine: Near-Mine and District Exploration</vt:lpstr>
      <vt:lpstr>Empire State Mine: Potential Near-Term Incremental Mill Feed</vt:lpstr>
      <vt:lpstr>Geographic Overview</vt:lpstr>
      <vt:lpstr>Low Volume Temporary Access Corridor (LVTAC)</vt:lpstr>
      <vt:lpstr>LVTAC Right-of-Way Priorities</vt:lpstr>
      <vt:lpstr>Heavy Equipment</vt:lpstr>
      <vt:lpstr>Pump House Pit</vt:lpstr>
      <vt:lpstr>Positive Impacts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Laurie</dc:creator>
  <cp:lastModifiedBy>Shari Barnhart</cp:lastModifiedBy>
  <cp:revision>1</cp:revision>
  <dcterms:created xsi:type="dcterms:W3CDTF">2021-12-21T15:28:11Z</dcterms:created>
  <dcterms:modified xsi:type="dcterms:W3CDTF">2021-12-21T15:40:08Z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2021-12-21T00:00:00Z</vt:filetime>
  </property>
</Properties>
</file>